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5">
  <p:sldMasterIdLst>
    <p:sldMasterId id="2147483648" r:id="rId1"/>
  </p:sldMasterIdLst>
  <p:notesMasterIdLst>
    <p:notesMasterId r:id="rId37"/>
  </p:notesMasterIdLst>
  <p:sldIdLst>
    <p:sldId id="258" r:id="rId2"/>
    <p:sldId id="528" r:id="rId3"/>
    <p:sldId id="601" r:id="rId4"/>
    <p:sldId id="603" r:id="rId5"/>
    <p:sldId id="602" r:id="rId6"/>
    <p:sldId id="604" r:id="rId7"/>
    <p:sldId id="629" r:id="rId8"/>
    <p:sldId id="613" r:id="rId9"/>
    <p:sldId id="628" r:id="rId10"/>
    <p:sldId id="631" r:id="rId11"/>
    <p:sldId id="632" r:id="rId12"/>
    <p:sldId id="618" r:id="rId13"/>
    <p:sldId id="614" r:id="rId14"/>
    <p:sldId id="619" r:id="rId15"/>
    <p:sldId id="615" r:id="rId16"/>
    <p:sldId id="616" r:id="rId17"/>
    <p:sldId id="617" r:id="rId18"/>
    <p:sldId id="633" r:id="rId19"/>
    <p:sldId id="605" r:id="rId20"/>
    <p:sldId id="607" r:id="rId21"/>
    <p:sldId id="608" r:id="rId22"/>
    <p:sldId id="609" r:id="rId23"/>
    <p:sldId id="610" r:id="rId24"/>
    <p:sldId id="611" r:id="rId25"/>
    <p:sldId id="606" r:id="rId26"/>
    <p:sldId id="612" r:id="rId27"/>
    <p:sldId id="621" r:id="rId28"/>
    <p:sldId id="622" r:id="rId29"/>
    <p:sldId id="623" r:id="rId30"/>
    <p:sldId id="624" r:id="rId31"/>
    <p:sldId id="625" r:id="rId32"/>
    <p:sldId id="626" r:id="rId33"/>
    <p:sldId id="627" r:id="rId34"/>
    <p:sldId id="257" r:id="rId35"/>
    <p:sldId id="620" r:id="rId36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00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99" autoAdjust="0"/>
    <p:restoredTop sz="94660"/>
  </p:normalViewPr>
  <p:slideViewPr>
    <p:cSldViewPr>
      <p:cViewPr varScale="1">
        <p:scale>
          <a:sx n="108" d="100"/>
          <a:sy n="108" d="100"/>
        </p:scale>
        <p:origin x="819" y="6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800" units="cm"/>
          <inkml:channel name="T" type="integer" max="2.14748E9" units="dev"/>
        </inkml:traceFormat>
        <inkml:channelProperties>
          <inkml:channelProperty channel="X" name="resolution" value="38.6707" units="1/cm"/>
          <inkml:channelProperty channel="Y" name="resolution" value="38.64734" units="1/cm"/>
          <inkml:channelProperty channel="T" name="resolution" value="1" units="1/dev"/>
        </inkml:channelProperties>
      </inkml:inkSource>
      <inkml:timestamp xml:id="ts0" timeString="2018-01-30T01:44:57.96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12906 11811 0,'48'0'62,"23"0"-46,0 0-1,96-24 1,-24 0 0,-24 24-1,24 0 1,-72 0-1,-23 0 32,0 0 0</inkml:trace>
  <inkml:trace contextRef="#ctx0" brushRef="#br0" timeOffset="18348.666">12596 12025 0,'0'-24'31,"72"1"0,71-25-15,0 0-16,285 1 15,-166 23 17,-24 0-32,-142 24 0,-73 0 15,1 0 1,0 0 46,24 0-46,-25 0 0,1 0-1,0 0 17,0 0 14,0 0-30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23DD06-80E0-4FE6-81F6-66C068209E61}" type="datetimeFigureOut">
              <a:rPr lang="zh-CN" altLang="en-US" smtClean="0"/>
              <a:pPr/>
              <a:t>2018/3/31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79F713-E591-4BAA-98DC-A77FB579BE6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59419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843126" y="428604"/>
            <a:ext cx="8229600" cy="857256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1071538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0x0fff.com/wp-content/uploads/2015/08/spark_sort_shuffle.png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6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customXml" Target="../ink/ink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467544" y="2132856"/>
            <a:ext cx="8136904" cy="1851025"/>
          </a:xfrm>
        </p:spPr>
        <p:txBody>
          <a:bodyPr>
            <a:normAutofit fontScale="90000"/>
          </a:bodyPr>
          <a:lstStyle/>
          <a:p>
            <a:r>
              <a:rPr lang="en-US" altLang="zh-CN" sz="8000" b="1" dirty="0">
                <a:solidFill>
                  <a:schemeClr val="bg1"/>
                </a:solidFill>
                <a:latin typeface="楷体" pitchFamily="49" charset="-122"/>
                <a:ea typeface="楷体" pitchFamily="49" charset="-122"/>
              </a:rPr>
              <a:t>Spark</a:t>
            </a:r>
            <a:br>
              <a:rPr lang="en-US" altLang="zh-CN" sz="8000" b="1" dirty="0">
                <a:solidFill>
                  <a:schemeClr val="bg1"/>
                </a:solidFill>
                <a:latin typeface="楷体" pitchFamily="49" charset="-122"/>
                <a:ea typeface="楷体" pitchFamily="49" charset="-122"/>
              </a:rPr>
            </a:br>
            <a:r>
              <a:rPr lang="zh-CN" altLang="en-US" sz="8000" b="1" dirty="0">
                <a:solidFill>
                  <a:schemeClr val="bg1"/>
                </a:solidFill>
                <a:latin typeface="楷体" pitchFamily="49" charset="-122"/>
                <a:ea typeface="楷体" pitchFamily="49" charset="-122"/>
              </a:rPr>
              <a:t>内核解析</a:t>
            </a:r>
            <a:endParaRPr lang="zh-CN" altLang="zh-CN" sz="8000" b="1" dirty="0">
              <a:solidFill>
                <a:schemeClr val="bg1"/>
              </a:solidFill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364088" y="5085184"/>
            <a:ext cx="34563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solidFill>
                  <a:schemeClr val="bg1"/>
                </a:solidFill>
                <a:latin typeface="楷体" pitchFamily="49" charset="-122"/>
                <a:ea typeface="楷体" pitchFamily="49" charset="-122"/>
              </a:rPr>
              <a:t>讲师：武玉飞   </a:t>
            </a:r>
            <a:endParaRPr lang="en-US" altLang="zh-CN" sz="4000" b="1" dirty="0">
              <a:solidFill>
                <a:schemeClr val="bg1"/>
              </a:solidFill>
              <a:latin typeface="楷体" pitchFamily="49" charset="-122"/>
              <a:ea typeface="楷体" pitchFamily="49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1776480" y="742525"/>
            <a:ext cx="5386625" cy="504056"/>
          </a:xfrm>
        </p:spPr>
        <p:txBody>
          <a:bodyPr>
            <a:normAutofit fontScale="90000"/>
          </a:bodyPr>
          <a:lstStyle/>
          <a:p>
            <a:r>
              <a:rPr lang="en-US" altLang="zh-CN" b="1" dirty="0">
                <a:latin typeface="+mn-lt"/>
                <a:ea typeface="宋体" pitchFamily="2" charset="-122"/>
                <a:cs typeface="Times New Roman" pitchFamily="18" charset="0"/>
              </a:rPr>
              <a:t>SPARK</a:t>
            </a:r>
            <a:r>
              <a:rPr lang="zh-CN" altLang="en-US" b="1" dirty="0">
                <a:latin typeface="+mn-lt"/>
                <a:ea typeface="宋体" pitchFamily="2" charset="-122"/>
                <a:cs typeface="Times New Roman" pitchFamily="18" charset="0"/>
              </a:rPr>
              <a:t>的交互流程 </a:t>
            </a:r>
            <a:r>
              <a:rPr lang="en-US" altLang="zh-CN" b="1" dirty="0">
                <a:latin typeface="+mn-lt"/>
                <a:ea typeface="宋体" pitchFamily="2" charset="-122"/>
                <a:cs typeface="Times New Roman" pitchFamily="18" charset="0"/>
              </a:rPr>
              <a:t>– </a:t>
            </a:r>
            <a:r>
              <a:rPr lang="zh-CN" altLang="en-US" b="1" dirty="0">
                <a:latin typeface="+mn-lt"/>
                <a:ea typeface="宋体" pitchFamily="2" charset="-122"/>
                <a:cs typeface="Times New Roman" pitchFamily="18" charset="0"/>
              </a:rPr>
              <a:t>任务运行</a:t>
            </a:r>
          </a:p>
        </p:txBody>
      </p:sp>
      <p:sp>
        <p:nvSpPr>
          <p:cNvPr id="2" name="矩形 1"/>
          <p:cNvSpPr/>
          <p:nvPr/>
        </p:nvSpPr>
        <p:spPr>
          <a:xfrm>
            <a:off x="251520" y="4077072"/>
            <a:ext cx="8784976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Verdana" panose="020B0604030504040204" pitchFamily="34" charset="0"/>
              <a:buChar char="1"/>
            </a:pPr>
            <a:r>
              <a:rPr lang="zh-CN" altLang="en-US" sz="12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、</a:t>
            </a:r>
            <a:r>
              <a:rPr lang="en-US" altLang="zh-CN" sz="12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Application</a:t>
            </a:r>
            <a:endParaRPr lang="en-US" altLang="zh-CN" sz="1200" b="1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r>
              <a:rPr lang="zh-CN" altLang="en-US" sz="1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用户编写的</a:t>
            </a:r>
            <a:r>
              <a:rPr lang="en-US" altLang="zh-CN" sz="12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Spark</a:t>
            </a:r>
            <a:r>
              <a:rPr lang="zh-CN" altLang="en-US" sz="1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程序，完成一个计算任务的处理。它是由一个</a:t>
            </a:r>
            <a:r>
              <a:rPr lang="en-US" altLang="zh-CN" sz="12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Driver</a:t>
            </a:r>
            <a:r>
              <a:rPr lang="zh-CN" altLang="en-US" sz="1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程序和一组运行于</a:t>
            </a:r>
            <a:r>
              <a:rPr lang="en-US" altLang="zh-CN" sz="12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Spark</a:t>
            </a:r>
            <a:r>
              <a:rPr lang="zh-CN" altLang="en-US" sz="1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集群上的</a:t>
            </a:r>
            <a:r>
              <a:rPr lang="en-US" altLang="zh-CN" sz="12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Executor</a:t>
            </a:r>
            <a:r>
              <a:rPr lang="zh-CN" altLang="en-US" sz="1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组成。</a:t>
            </a:r>
            <a:endParaRPr lang="zh-CN" altLang="en-US" sz="1000" dirty="0">
              <a:solidFill>
                <a:srgbClr val="000000"/>
              </a:solidFill>
              <a:latin typeface="Verdana" panose="020B0604030504040204" pitchFamily="34" charset="0"/>
              <a:ea typeface="宋体" panose="02010600030101010101" pitchFamily="2" charset="-122"/>
            </a:endParaRPr>
          </a:p>
          <a:p>
            <a:pPr>
              <a:buFont typeface="Verdana" panose="020B0604030504040204" pitchFamily="34" charset="0"/>
              <a:buChar char="2"/>
            </a:pPr>
            <a:r>
              <a:rPr lang="zh-CN" altLang="en-US" sz="12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、</a:t>
            </a:r>
            <a:r>
              <a:rPr lang="en-US" altLang="zh-CN" sz="12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Job</a:t>
            </a:r>
            <a:endParaRPr lang="zh-CN" altLang="en-US" sz="1200" b="1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r>
              <a:rPr lang="zh-CN" altLang="en-US" sz="1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用户程序中，每次调用</a:t>
            </a:r>
            <a:r>
              <a:rPr lang="en-US" altLang="zh-CN" sz="12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Action</a:t>
            </a:r>
            <a:r>
              <a:rPr lang="zh-CN" altLang="en-US" sz="1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时，逻辑上会生成一个</a:t>
            </a:r>
            <a:r>
              <a:rPr lang="en-US" altLang="zh-CN" sz="12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Job</a:t>
            </a:r>
            <a:r>
              <a:rPr lang="zh-CN" altLang="en-US" sz="1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，一个</a:t>
            </a:r>
            <a:r>
              <a:rPr lang="en-US" altLang="zh-CN" sz="12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Job</a:t>
            </a:r>
            <a:r>
              <a:rPr lang="zh-CN" altLang="en-US" sz="1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包含了多个</a:t>
            </a:r>
            <a:r>
              <a:rPr lang="en-US" altLang="zh-CN" sz="12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Stage</a:t>
            </a:r>
            <a:r>
              <a:rPr lang="zh-CN" altLang="en-US" sz="1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endParaRPr lang="zh-CN" altLang="en-US" sz="1000" dirty="0">
              <a:solidFill>
                <a:srgbClr val="000000"/>
              </a:solidFill>
              <a:latin typeface="Verdana" panose="020B0604030504040204" pitchFamily="34" charset="0"/>
              <a:ea typeface="宋体" panose="02010600030101010101" pitchFamily="2" charset="-122"/>
            </a:endParaRPr>
          </a:p>
          <a:p>
            <a:pPr>
              <a:buFont typeface="Verdana" panose="020B0604030504040204" pitchFamily="34" charset="0"/>
              <a:buChar char="3"/>
            </a:pPr>
            <a:r>
              <a:rPr lang="zh-CN" altLang="en-US" sz="12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、</a:t>
            </a:r>
            <a:r>
              <a:rPr lang="en-US" altLang="zh-CN" sz="12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Stage</a:t>
            </a:r>
            <a:endParaRPr lang="zh-CN" altLang="en-US" sz="1200" b="1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r>
              <a:rPr lang="en-US" altLang="zh-CN" sz="1200" dirty="0">
                <a:solidFill>
                  <a:srgbClr val="000000"/>
                </a:solidFill>
                <a:latin typeface="Times New Roman" panose="02020603050405020304" pitchFamily="18" charset="0"/>
              </a:rPr>
              <a:t>      Stage</a:t>
            </a:r>
            <a:r>
              <a:rPr lang="zh-CN" altLang="en-US" sz="1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包括两类：</a:t>
            </a:r>
            <a:r>
              <a:rPr lang="en-US" altLang="zh-CN" sz="1200" dirty="0" err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ShuffleMapStage</a:t>
            </a:r>
            <a:r>
              <a:rPr lang="zh-CN" altLang="en-US" sz="1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和</a:t>
            </a:r>
            <a:r>
              <a:rPr lang="en-US" altLang="zh-CN" sz="1200" dirty="0" err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ResultStage</a:t>
            </a:r>
            <a:r>
              <a:rPr lang="zh-CN" altLang="en-US" sz="1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，如果用户程序中调用了需要进行</a:t>
            </a:r>
            <a:r>
              <a:rPr lang="en-US" altLang="zh-CN" sz="12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Shuffle</a:t>
            </a:r>
            <a:r>
              <a:rPr lang="zh-CN" altLang="en-US" sz="1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计算的</a:t>
            </a:r>
            <a:r>
              <a:rPr lang="en-US" altLang="zh-CN" sz="12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Operator</a:t>
            </a:r>
            <a:r>
              <a:rPr lang="zh-CN" altLang="en-US" sz="1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，如</a:t>
            </a:r>
            <a:r>
              <a:rPr lang="en-US" altLang="zh-CN" sz="1200" dirty="0" err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groupByKey</a:t>
            </a:r>
            <a:r>
              <a:rPr lang="zh-CN" altLang="en-US" sz="1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等，就会以</a:t>
            </a:r>
            <a:r>
              <a:rPr lang="en-US" altLang="zh-CN" sz="12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Shuffle</a:t>
            </a:r>
            <a:r>
              <a:rPr lang="zh-CN" altLang="en-US" sz="1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为边界分成</a:t>
            </a:r>
            <a:r>
              <a:rPr lang="en-US" altLang="zh-CN" sz="1200" dirty="0" err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ShuffleMapStage</a:t>
            </a:r>
            <a:r>
              <a:rPr lang="zh-CN" altLang="en-US" sz="1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和</a:t>
            </a:r>
            <a:r>
              <a:rPr lang="en-US" altLang="zh-CN" sz="1200" dirty="0" err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ResultStage</a:t>
            </a:r>
            <a:r>
              <a:rPr lang="zh-CN" altLang="en-US" sz="1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endParaRPr lang="zh-CN" altLang="en-US" sz="1000" dirty="0">
              <a:solidFill>
                <a:srgbClr val="000000"/>
              </a:solidFill>
              <a:latin typeface="Verdana" panose="020B0604030504040204" pitchFamily="34" charset="0"/>
              <a:ea typeface="宋体" panose="02010600030101010101" pitchFamily="2" charset="-122"/>
            </a:endParaRPr>
          </a:p>
          <a:p>
            <a:pPr>
              <a:buFont typeface="Verdana" panose="020B0604030504040204" pitchFamily="34" charset="0"/>
              <a:buChar char="4"/>
            </a:pPr>
            <a:r>
              <a:rPr lang="zh-CN" altLang="en-US" sz="12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、</a:t>
            </a:r>
            <a:r>
              <a:rPr lang="en-US" altLang="zh-CN" sz="1200" b="1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TaskSet</a:t>
            </a:r>
            <a:endParaRPr lang="zh-CN" altLang="en-US" sz="1200" b="1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r>
              <a:rPr lang="zh-CN" altLang="en-US" sz="1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基于</a:t>
            </a:r>
            <a:r>
              <a:rPr lang="en-US" altLang="zh-CN" sz="12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Stage</a:t>
            </a:r>
            <a:r>
              <a:rPr lang="zh-CN" altLang="en-US" sz="1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可以直接映射为</a:t>
            </a:r>
            <a:r>
              <a:rPr lang="en-US" altLang="zh-CN" sz="1200" dirty="0" err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TaskSet</a:t>
            </a:r>
            <a:r>
              <a:rPr lang="zh-CN" altLang="en-US" sz="1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，一个</a:t>
            </a:r>
            <a:r>
              <a:rPr lang="en-US" altLang="zh-CN" sz="1200" dirty="0" err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TaskSet</a:t>
            </a:r>
            <a:r>
              <a:rPr lang="zh-CN" altLang="en-US" sz="1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封装了一次需要运算的、具有相同处理逻辑的</a:t>
            </a:r>
            <a:r>
              <a:rPr lang="en-US" altLang="zh-CN" sz="12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Task</a:t>
            </a:r>
            <a:r>
              <a:rPr lang="zh-CN" altLang="en-US" sz="1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，这些</a:t>
            </a:r>
            <a:r>
              <a:rPr lang="en-US" altLang="zh-CN" sz="12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Task</a:t>
            </a:r>
            <a:r>
              <a:rPr lang="zh-CN" altLang="en-US" sz="1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可以并行计算，粗粒度的调度是以</a:t>
            </a:r>
            <a:r>
              <a:rPr lang="en-US" altLang="zh-CN" sz="1200" dirty="0" err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TaskSet</a:t>
            </a:r>
            <a:r>
              <a:rPr lang="zh-CN" altLang="en-US" sz="1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为单位的。</a:t>
            </a:r>
            <a:endParaRPr lang="zh-CN" altLang="en-US" sz="1000" dirty="0">
              <a:solidFill>
                <a:srgbClr val="000000"/>
              </a:solidFill>
              <a:latin typeface="Verdana" panose="020B0604030504040204" pitchFamily="34" charset="0"/>
              <a:ea typeface="宋体" panose="02010600030101010101" pitchFamily="2" charset="-122"/>
            </a:endParaRPr>
          </a:p>
          <a:p>
            <a:pPr>
              <a:buFont typeface="Verdana" panose="020B0604030504040204" pitchFamily="34" charset="0"/>
              <a:buChar char="5"/>
            </a:pPr>
            <a:r>
              <a:rPr lang="zh-CN" altLang="en-US" sz="12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、</a:t>
            </a:r>
            <a:r>
              <a:rPr lang="en-US" altLang="zh-CN" sz="12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Task</a:t>
            </a:r>
            <a:endParaRPr lang="zh-CN" altLang="en-US" sz="1200" b="1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r>
              <a:rPr lang="en-US" altLang="zh-CN" sz="1200" dirty="0">
                <a:solidFill>
                  <a:srgbClr val="000000"/>
                </a:solidFill>
                <a:latin typeface="Times New Roman" panose="02020603050405020304" pitchFamily="18" charset="0"/>
              </a:rPr>
              <a:t>      Task</a:t>
            </a:r>
            <a:r>
              <a:rPr lang="zh-CN" altLang="en-US" sz="1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是在物理节点上运行的基本单位，</a:t>
            </a:r>
            <a:r>
              <a:rPr lang="en-US" altLang="zh-CN" sz="12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Task</a:t>
            </a:r>
            <a:r>
              <a:rPr lang="zh-CN" altLang="en-US" sz="1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包含两类：</a:t>
            </a:r>
            <a:r>
              <a:rPr lang="en-US" altLang="zh-CN" sz="1200" dirty="0" err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ShuffleMapTask</a:t>
            </a:r>
            <a:r>
              <a:rPr lang="zh-CN" altLang="en-US" sz="1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和</a:t>
            </a:r>
            <a:r>
              <a:rPr lang="en-US" altLang="zh-CN" sz="1200" dirty="0" err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ResultTask</a:t>
            </a:r>
            <a:r>
              <a:rPr lang="zh-CN" altLang="en-US" sz="1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，分别对应于</a:t>
            </a:r>
            <a:r>
              <a:rPr lang="en-US" altLang="zh-CN" sz="12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Stage</a:t>
            </a:r>
            <a:r>
              <a:rPr lang="zh-CN" altLang="en-US" sz="1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中</a:t>
            </a:r>
            <a:r>
              <a:rPr lang="en-US" altLang="zh-CN" sz="1200" dirty="0" err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ShuffleMapStage</a:t>
            </a:r>
            <a:r>
              <a:rPr lang="zh-CN" altLang="en-US" sz="1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和</a:t>
            </a:r>
            <a:r>
              <a:rPr lang="en-US" altLang="zh-CN" sz="1200" dirty="0" err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ResultStage</a:t>
            </a:r>
            <a:r>
              <a:rPr lang="zh-CN" altLang="en-US" sz="1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中的一个执行基本单元。</a:t>
            </a:r>
            <a:endParaRPr lang="zh-CN" altLang="en-US" sz="1200" dirty="0"/>
          </a:p>
        </p:txBody>
      </p:sp>
      <p:pic>
        <p:nvPicPr>
          <p:cNvPr id="5" name="图片 4" descr="http://www.uml.org.cn/bigdata/images/201701110503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864" y="1446027"/>
            <a:ext cx="5603240" cy="2473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图片 5" descr="http://www.uml.org.cn/bigdata/images/201701110502.jp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412776"/>
            <a:ext cx="5603240" cy="255333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08056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utoUpdateAnimBg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1776480" y="742525"/>
            <a:ext cx="5386625" cy="504056"/>
          </a:xfrm>
        </p:spPr>
        <p:txBody>
          <a:bodyPr>
            <a:normAutofit fontScale="90000"/>
          </a:bodyPr>
          <a:lstStyle/>
          <a:p>
            <a:r>
              <a:rPr lang="en-US" altLang="zh-CN" b="1" dirty="0">
                <a:latin typeface="+mn-lt"/>
                <a:ea typeface="宋体" pitchFamily="2" charset="-122"/>
                <a:cs typeface="Times New Roman" pitchFamily="18" charset="0"/>
              </a:rPr>
              <a:t>SPARK</a:t>
            </a:r>
            <a:r>
              <a:rPr lang="zh-CN" altLang="en-US" b="1" dirty="0">
                <a:latin typeface="+mn-lt"/>
                <a:ea typeface="宋体" pitchFamily="2" charset="-122"/>
                <a:cs typeface="Times New Roman" pitchFamily="18" charset="0"/>
              </a:rPr>
              <a:t>的交互流程 </a:t>
            </a:r>
            <a:r>
              <a:rPr lang="en-US" altLang="zh-CN" b="1" dirty="0">
                <a:latin typeface="+mn-lt"/>
                <a:ea typeface="宋体" pitchFamily="2" charset="-122"/>
                <a:cs typeface="Times New Roman" pitchFamily="18" charset="0"/>
              </a:rPr>
              <a:t>– </a:t>
            </a:r>
            <a:r>
              <a:rPr lang="zh-CN" altLang="en-US" b="1" dirty="0">
                <a:latin typeface="+mn-lt"/>
                <a:ea typeface="宋体" pitchFamily="2" charset="-122"/>
                <a:cs typeface="Times New Roman" pitchFamily="18" charset="0"/>
              </a:rPr>
              <a:t>任务运行</a:t>
            </a:r>
          </a:p>
        </p:txBody>
      </p:sp>
      <p:pic>
        <p:nvPicPr>
          <p:cNvPr id="1026" name="Picture 2" descr="http://static.open-open.com/lib/uploadImg/20150116/20150116205901_841.png?_=565315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246581"/>
            <a:ext cx="6972300" cy="541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3907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utoUpdateAnimBg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1403648" y="764704"/>
            <a:ext cx="6251904" cy="504056"/>
          </a:xfrm>
        </p:spPr>
        <p:txBody>
          <a:bodyPr>
            <a:normAutofit fontScale="90000"/>
          </a:bodyPr>
          <a:lstStyle/>
          <a:p>
            <a:r>
              <a:rPr lang="en-US" altLang="zh-CN" b="1" dirty="0">
                <a:latin typeface="+mn-lt"/>
                <a:ea typeface="宋体" pitchFamily="2" charset="-122"/>
                <a:cs typeface="Times New Roman" pitchFamily="18" charset="0"/>
              </a:rPr>
              <a:t>SPARK</a:t>
            </a:r>
            <a:r>
              <a:rPr lang="zh-CN" altLang="en-US" b="1" dirty="0">
                <a:latin typeface="+mn-lt"/>
                <a:ea typeface="宋体" pitchFamily="2" charset="-122"/>
                <a:cs typeface="Times New Roman" pitchFamily="18" charset="0"/>
              </a:rPr>
              <a:t>的</a:t>
            </a:r>
            <a:r>
              <a:rPr lang="en-US" altLang="zh-CN" b="1" dirty="0">
                <a:latin typeface="+mn-lt"/>
                <a:ea typeface="宋体" pitchFamily="2" charset="-122"/>
                <a:cs typeface="Times New Roman" pitchFamily="18" charset="0"/>
              </a:rPr>
              <a:t>Shuffle</a:t>
            </a:r>
            <a:r>
              <a:rPr lang="zh-CN" altLang="en-US" b="1" dirty="0">
                <a:latin typeface="+mn-lt"/>
                <a:ea typeface="宋体" pitchFamily="2" charset="-122"/>
                <a:cs typeface="Times New Roman" pitchFamily="18" charset="0"/>
              </a:rPr>
              <a:t>过程 </a:t>
            </a:r>
            <a:r>
              <a:rPr lang="en-US" altLang="zh-CN" b="1" dirty="0">
                <a:latin typeface="+mn-lt"/>
                <a:ea typeface="宋体" pitchFamily="2" charset="-122"/>
                <a:cs typeface="Times New Roman" pitchFamily="18" charset="0"/>
              </a:rPr>
              <a:t>- MapReduce</a:t>
            </a:r>
            <a:endParaRPr lang="zh-CN" altLang="en-US" b="1" dirty="0">
              <a:latin typeface="+mn-lt"/>
              <a:ea typeface="宋体" pitchFamily="2" charset="-122"/>
              <a:cs typeface="Times New Roman" pitchFamily="18" charset="0"/>
            </a:endParaRPr>
          </a:p>
        </p:txBody>
      </p:sp>
      <p:pic>
        <p:nvPicPr>
          <p:cNvPr id="5" name="图片 4" descr="http://www.uml.org.cn/bigdata/images/2016122901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988840"/>
            <a:ext cx="8496944" cy="457273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矩形 1"/>
          <p:cNvSpPr/>
          <p:nvPr/>
        </p:nvSpPr>
        <p:spPr>
          <a:xfrm>
            <a:off x="179512" y="1340768"/>
            <a:ext cx="885698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000000"/>
                </a:solidFill>
                <a:latin typeface="Times New Roman" panose="02020603050405020304" pitchFamily="18" charset="0"/>
              </a:rPr>
              <a:t>Shuffle</a:t>
            </a:r>
            <a:r>
              <a:rPr lang="zh-CN" altLang="en-US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横跨</a:t>
            </a:r>
            <a:r>
              <a:rPr lang="en-US" altLang="zh-CN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Map</a:t>
            </a:r>
            <a:r>
              <a:rPr lang="zh-CN" altLang="en-US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端和</a:t>
            </a:r>
            <a:r>
              <a:rPr lang="en-US" altLang="zh-CN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Reduce</a:t>
            </a:r>
            <a:r>
              <a:rPr lang="zh-CN" altLang="en-US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端，在</a:t>
            </a:r>
            <a:r>
              <a:rPr lang="en-US" altLang="zh-CN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Map</a:t>
            </a:r>
            <a:r>
              <a:rPr lang="zh-CN" altLang="en-US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端包括</a:t>
            </a:r>
            <a:r>
              <a:rPr lang="en-US" altLang="zh-CN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Spill</a:t>
            </a:r>
            <a:r>
              <a:rPr lang="zh-CN" altLang="en-US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过程，在</a:t>
            </a:r>
            <a:r>
              <a:rPr lang="en-US" altLang="zh-CN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Reduce</a:t>
            </a:r>
            <a:r>
              <a:rPr lang="zh-CN" altLang="en-US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端包括</a:t>
            </a:r>
            <a:r>
              <a:rPr lang="en-US" altLang="zh-CN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copy</a:t>
            </a:r>
            <a:r>
              <a:rPr lang="zh-CN" altLang="en-US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和</a:t>
            </a:r>
            <a:r>
              <a:rPr lang="en-US" altLang="zh-CN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sort</a:t>
            </a:r>
            <a:r>
              <a:rPr lang="zh-CN" altLang="en-US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过程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1410593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utoUpdateAnimBg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899592" y="836712"/>
            <a:ext cx="7200800" cy="504056"/>
          </a:xfrm>
        </p:spPr>
        <p:txBody>
          <a:bodyPr>
            <a:normAutofit fontScale="90000"/>
          </a:bodyPr>
          <a:lstStyle/>
          <a:p>
            <a:r>
              <a:rPr lang="en-US" altLang="zh-CN" b="1" dirty="0">
                <a:latin typeface="+mn-lt"/>
                <a:ea typeface="宋体" pitchFamily="2" charset="-122"/>
                <a:cs typeface="Times New Roman" pitchFamily="18" charset="0"/>
              </a:rPr>
              <a:t>SPARK</a:t>
            </a:r>
            <a:r>
              <a:rPr lang="zh-CN" altLang="en-US" b="1" dirty="0">
                <a:latin typeface="+mn-lt"/>
                <a:ea typeface="宋体" pitchFamily="2" charset="-122"/>
                <a:cs typeface="Times New Roman" pitchFamily="18" charset="0"/>
              </a:rPr>
              <a:t>的</a:t>
            </a:r>
            <a:r>
              <a:rPr lang="en-US" altLang="zh-CN" b="1" dirty="0">
                <a:latin typeface="+mn-lt"/>
                <a:ea typeface="宋体" pitchFamily="2" charset="-122"/>
                <a:cs typeface="Times New Roman" pitchFamily="18" charset="0"/>
              </a:rPr>
              <a:t>Shuffle</a:t>
            </a:r>
            <a:r>
              <a:rPr lang="zh-CN" altLang="en-US" b="1" dirty="0">
                <a:latin typeface="+mn-lt"/>
                <a:ea typeface="宋体" pitchFamily="2" charset="-122"/>
                <a:cs typeface="Times New Roman" pitchFamily="18" charset="0"/>
              </a:rPr>
              <a:t>过程 </a:t>
            </a:r>
            <a:r>
              <a:rPr lang="en-US" altLang="zh-CN" b="1" dirty="0">
                <a:latin typeface="+mn-lt"/>
                <a:ea typeface="宋体" pitchFamily="2" charset="-122"/>
                <a:cs typeface="Times New Roman" pitchFamily="18" charset="0"/>
              </a:rPr>
              <a:t>– MapReduce(Map)</a:t>
            </a:r>
            <a:endParaRPr lang="zh-CN" altLang="en-US" b="1" dirty="0">
              <a:latin typeface="+mn-lt"/>
              <a:ea typeface="宋体" pitchFamily="2" charset="-122"/>
              <a:cs typeface="Times New Roman" pitchFamily="18" charset="0"/>
            </a:endParaRPr>
          </a:p>
        </p:txBody>
      </p:sp>
      <p:pic>
        <p:nvPicPr>
          <p:cNvPr id="7" name="图片 6" descr="http://www.uml.org.cn/bigdata/images/2016122902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324319"/>
            <a:ext cx="5579110" cy="159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图片 7" descr="http://www.uml.org.cn/bigdata/images/2016122905.jp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3429000"/>
            <a:ext cx="4752528" cy="3047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图片 8" descr="http://www.uml.org.cn/bigdata/images/2016122904.jp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2970327"/>
            <a:ext cx="3312367" cy="21148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图片 9" descr="http://www.uml.org.cn/bigdata/images/2016122906.jpg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5157192"/>
            <a:ext cx="3605684" cy="143856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矩形 2"/>
          <p:cNvSpPr/>
          <p:nvPr/>
        </p:nvSpPr>
        <p:spPr>
          <a:xfrm>
            <a:off x="179512" y="2998113"/>
            <a:ext cx="511256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1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Map</a:t>
            </a:r>
            <a:r>
              <a:rPr lang="zh-CN" altLang="en-US" sz="11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任务会不断的以（</a:t>
            </a:r>
            <a:r>
              <a:rPr lang="en-US" altLang="zh-CN" sz="11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k</a:t>
            </a:r>
            <a:r>
              <a:rPr lang="zh-CN" altLang="en-US" sz="11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en-US" altLang="zh-CN" sz="11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v</a:t>
            </a:r>
            <a:r>
              <a:rPr lang="zh-CN" altLang="en-US" sz="11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）形式将数据写入到环形缓冲区</a:t>
            </a:r>
            <a:r>
              <a:rPr lang="en-US" altLang="zh-CN" sz="1100" b="1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kvbuffer</a:t>
            </a:r>
            <a:r>
              <a:rPr lang="zh-CN" altLang="en-US" sz="11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，在写的过程中，同时记录</a:t>
            </a:r>
            <a:r>
              <a:rPr lang="en-US" altLang="zh-CN" sz="1100" b="1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kvmeta</a:t>
            </a:r>
            <a:r>
              <a:rPr lang="zh-CN" altLang="en-US" sz="11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，写入索引信息</a:t>
            </a:r>
            <a:endParaRPr lang="zh-CN" altLang="en-US" sz="1100" b="1" dirty="0"/>
          </a:p>
        </p:txBody>
      </p:sp>
      <p:sp>
        <p:nvSpPr>
          <p:cNvPr id="11" name="矩形 10"/>
          <p:cNvSpPr/>
          <p:nvPr/>
        </p:nvSpPr>
        <p:spPr>
          <a:xfrm>
            <a:off x="6012160" y="1346367"/>
            <a:ext cx="2741490" cy="15465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50" dirty="0" err="1">
                <a:latin typeface="Verdana" panose="020B0604030504040204" pitchFamily="34" charset="0"/>
              </a:rPr>
              <a:t>kvmeta</a:t>
            </a:r>
            <a:r>
              <a:rPr lang="zh-CN" altLang="en-US" sz="1050" dirty="0">
                <a:latin typeface="Verdana" panose="020B0604030504040204" pitchFamily="34" charset="0"/>
              </a:rPr>
              <a:t>的记录和（</a:t>
            </a:r>
            <a:r>
              <a:rPr lang="en-US" altLang="zh-CN" sz="1050" dirty="0">
                <a:latin typeface="Verdana" panose="020B0604030504040204" pitchFamily="34" charset="0"/>
              </a:rPr>
              <a:t>k</a:t>
            </a:r>
            <a:r>
              <a:rPr lang="zh-CN" altLang="en-US" sz="1050" dirty="0">
                <a:latin typeface="Verdana" panose="020B0604030504040204" pitchFamily="34" charset="0"/>
              </a:rPr>
              <a:t>，</a:t>
            </a:r>
            <a:r>
              <a:rPr lang="en-US" altLang="zh-CN" sz="1050" dirty="0">
                <a:latin typeface="Verdana" panose="020B0604030504040204" pitchFamily="34" charset="0"/>
              </a:rPr>
              <a:t>v</a:t>
            </a:r>
            <a:r>
              <a:rPr lang="zh-CN" altLang="en-US" sz="1050" dirty="0">
                <a:latin typeface="Verdana" panose="020B0604030504040204" pitchFamily="34" charset="0"/>
              </a:rPr>
              <a:t>）数据的记录，是从</a:t>
            </a:r>
            <a:r>
              <a:rPr lang="en-US" altLang="zh-CN" sz="1050" dirty="0" err="1">
                <a:latin typeface="Verdana" panose="020B0604030504040204" pitchFamily="34" charset="0"/>
              </a:rPr>
              <a:t>kvbuffer</a:t>
            </a:r>
            <a:r>
              <a:rPr lang="zh-CN" altLang="en-US" sz="1050" dirty="0">
                <a:latin typeface="Verdana" panose="020B0604030504040204" pitchFamily="34" charset="0"/>
              </a:rPr>
              <a:t>中对着头写，一般当写道剩余空间还有</a:t>
            </a:r>
            <a:r>
              <a:rPr lang="en-US" altLang="zh-CN" sz="1050" dirty="0">
                <a:latin typeface="Verdana" panose="020B0604030504040204" pitchFamily="34" charset="0"/>
              </a:rPr>
              <a:t>20%</a:t>
            </a:r>
            <a:r>
              <a:rPr lang="zh-CN" altLang="en-US" sz="1050" dirty="0">
                <a:latin typeface="Verdana" panose="020B0604030504040204" pitchFamily="34" charset="0"/>
              </a:rPr>
              <a:t>的时候启动</a:t>
            </a:r>
            <a:r>
              <a:rPr lang="en-US" altLang="zh-CN" sz="1050" dirty="0" err="1">
                <a:latin typeface="Verdana" panose="020B0604030504040204" pitchFamily="34" charset="0"/>
              </a:rPr>
              <a:t>sortAndSpillt</a:t>
            </a:r>
            <a:r>
              <a:rPr lang="zh-CN" altLang="en-US" sz="1050" dirty="0">
                <a:latin typeface="Verdana" panose="020B0604030504040204" pitchFamily="34" charset="0"/>
              </a:rPr>
              <a:t>线程。这个时候要注意，如果</a:t>
            </a:r>
            <a:r>
              <a:rPr lang="en-US" altLang="zh-CN" sz="1050" dirty="0">
                <a:latin typeface="Verdana" panose="020B0604030504040204" pitchFamily="34" charset="0"/>
              </a:rPr>
              <a:t>Map</a:t>
            </a:r>
            <a:r>
              <a:rPr lang="zh-CN" altLang="en-US" sz="1050" dirty="0">
                <a:latin typeface="Verdana" panose="020B0604030504040204" pitchFamily="34" charset="0"/>
              </a:rPr>
              <a:t>再有数据写入，</a:t>
            </a:r>
            <a:r>
              <a:rPr lang="en-US" altLang="zh-CN" sz="1050" dirty="0" err="1">
                <a:latin typeface="Verdana" panose="020B0604030504040204" pitchFamily="34" charset="0"/>
              </a:rPr>
              <a:t>kvmeta</a:t>
            </a:r>
            <a:r>
              <a:rPr lang="zh-CN" altLang="en-US" sz="1050" dirty="0">
                <a:latin typeface="Verdana" panose="020B0604030504040204" pitchFamily="34" charset="0"/>
              </a:rPr>
              <a:t>和</a:t>
            </a:r>
            <a:r>
              <a:rPr lang="en-US" altLang="zh-CN" sz="1050" dirty="0">
                <a:latin typeface="Verdana" panose="020B0604030504040204" pitchFamily="34" charset="0"/>
              </a:rPr>
              <a:t>(</a:t>
            </a:r>
            <a:r>
              <a:rPr lang="en-US" altLang="zh-CN" sz="1050" dirty="0" err="1">
                <a:latin typeface="Verdana" panose="020B0604030504040204" pitchFamily="34" charset="0"/>
              </a:rPr>
              <a:t>k,v</a:t>
            </a:r>
            <a:r>
              <a:rPr lang="en-US" altLang="zh-CN" sz="1050" dirty="0">
                <a:latin typeface="Verdana" panose="020B0604030504040204" pitchFamily="34" charset="0"/>
              </a:rPr>
              <a:t>)</a:t>
            </a:r>
            <a:r>
              <a:rPr lang="zh-CN" altLang="en-US" sz="1050" dirty="0">
                <a:latin typeface="Verdana" panose="020B0604030504040204" pitchFamily="34" charset="0"/>
              </a:rPr>
              <a:t>的写入起始位置会发生改变。</a:t>
            </a:r>
            <a:r>
              <a:rPr lang="en-US" altLang="zh-CN" sz="1050" dirty="0"/>
              <a:t>split</a:t>
            </a:r>
            <a:r>
              <a:rPr lang="zh-CN" altLang="en-US" sz="1050" dirty="0"/>
              <a:t>线程启动后，会根据</a:t>
            </a:r>
            <a:r>
              <a:rPr lang="en-US" altLang="zh-CN" sz="1050" dirty="0"/>
              <a:t>partition</a:t>
            </a:r>
            <a:r>
              <a:rPr lang="zh-CN" altLang="en-US" sz="1050" dirty="0"/>
              <a:t>和</a:t>
            </a:r>
            <a:r>
              <a:rPr lang="en-US" altLang="zh-CN" sz="1050" dirty="0"/>
              <a:t>key</a:t>
            </a:r>
            <a:r>
              <a:rPr lang="zh-CN" altLang="en-US" sz="1050" dirty="0"/>
              <a:t>在</a:t>
            </a:r>
            <a:r>
              <a:rPr lang="en-US" altLang="zh-CN" sz="1050" dirty="0" err="1"/>
              <a:t>kvmeta</a:t>
            </a:r>
            <a:r>
              <a:rPr lang="zh-CN" altLang="en-US" sz="1050" dirty="0"/>
              <a:t>里面排好序。然后线程启动写文件过程，产生一个索引文件（如果内存不足）和一个数据文件。</a:t>
            </a:r>
          </a:p>
        </p:txBody>
      </p:sp>
    </p:spTree>
    <p:extLst>
      <p:ext uri="{BB962C8B-B14F-4D97-AF65-F5344CB8AC3E}">
        <p14:creationId xmlns:p14="http://schemas.microsoft.com/office/powerpoint/2010/main" val="2446488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utoUpdateAnimBg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755576" y="836712"/>
            <a:ext cx="7560840" cy="504056"/>
          </a:xfrm>
        </p:spPr>
        <p:txBody>
          <a:bodyPr>
            <a:normAutofit fontScale="90000"/>
          </a:bodyPr>
          <a:lstStyle/>
          <a:p>
            <a:r>
              <a:rPr lang="en-US" altLang="zh-CN" b="1" dirty="0">
                <a:latin typeface="+mn-lt"/>
                <a:ea typeface="宋体" pitchFamily="2" charset="-122"/>
                <a:cs typeface="Times New Roman" pitchFamily="18" charset="0"/>
              </a:rPr>
              <a:t>SPARK</a:t>
            </a:r>
            <a:r>
              <a:rPr lang="zh-CN" altLang="en-US" b="1" dirty="0">
                <a:latin typeface="+mn-lt"/>
                <a:ea typeface="宋体" pitchFamily="2" charset="-122"/>
                <a:cs typeface="Times New Roman" pitchFamily="18" charset="0"/>
              </a:rPr>
              <a:t>的</a:t>
            </a:r>
            <a:r>
              <a:rPr lang="en-US" altLang="zh-CN" b="1" dirty="0">
                <a:latin typeface="+mn-lt"/>
                <a:ea typeface="宋体" pitchFamily="2" charset="-122"/>
                <a:cs typeface="Times New Roman" pitchFamily="18" charset="0"/>
              </a:rPr>
              <a:t>Shuffle</a:t>
            </a:r>
            <a:r>
              <a:rPr lang="zh-CN" altLang="en-US" b="1" dirty="0">
                <a:latin typeface="+mn-lt"/>
                <a:ea typeface="宋体" pitchFamily="2" charset="-122"/>
                <a:cs typeface="Times New Roman" pitchFamily="18" charset="0"/>
              </a:rPr>
              <a:t>过程 </a:t>
            </a:r>
            <a:r>
              <a:rPr lang="en-US" altLang="zh-CN" b="1" dirty="0">
                <a:latin typeface="+mn-lt"/>
                <a:ea typeface="宋体" pitchFamily="2" charset="-122"/>
                <a:cs typeface="Times New Roman" pitchFamily="18" charset="0"/>
              </a:rPr>
              <a:t>– MapReduce(Reduce)</a:t>
            </a:r>
            <a:endParaRPr lang="zh-CN" altLang="en-US" b="1" dirty="0">
              <a:latin typeface="+mn-lt"/>
              <a:ea typeface="宋体" pitchFamily="2" charset="-122"/>
              <a:cs typeface="Times New Roman" pitchFamily="18" charset="0"/>
            </a:endParaRPr>
          </a:p>
        </p:txBody>
      </p:sp>
      <p:pic>
        <p:nvPicPr>
          <p:cNvPr id="10" name="图片 9" descr="http://www.uml.org.cn/bigdata/images/2016122901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890" y="1484784"/>
            <a:ext cx="8028211" cy="432048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矩形 1"/>
          <p:cNvSpPr/>
          <p:nvPr/>
        </p:nvSpPr>
        <p:spPr>
          <a:xfrm>
            <a:off x="4770362" y="1412776"/>
            <a:ext cx="2952328" cy="39604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251520" y="5661248"/>
            <a:ext cx="881833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Verdana" panose="020B0604030504040204" pitchFamily="34" charset="0"/>
              </a:rPr>
              <a:t>reduce</a:t>
            </a:r>
            <a:r>
              <a:rPr lang="zh-CN" altLang="en-US" dirty="0">
                <a:latin typeface="Verdana" panose="020B0604030504040204" pitchFamily="34" charset="0"/>
              </a:rPr>
              <a:t>端就会从各个</a:t>
            </a:r>
            <a:r>
              <a:rPr lang="en-US" altLang="zh-CN" dirty="0">
                <a:latin typeface="Verdana" panose="020B0604030504040204" pitchFamily="34" charset="0"/>
              </a:rPr>
              <a:t>map</a:t>
            </a:r>
            <a:r>
              <a:rPr lang="zh-CN" altLang="en-US" dirty="0">
                <a:latin typeface="Verdana" panose="020B0604030504040204" pitchFamily="34" charset="0"/>
              </a:rPr>
              <a:t>的</a:t>
            </a:r>
            <a:r>
              <a:rPr lang="en-US" altLang="zh-CN" dirty="0" err="1">
                <a:latin typeface="Verdana" panose="020B0604030504040204" pitchFamily="34" charset="0"/>
              </a:rPr>
              <a:t>httpserver</a:t>
            </a:r>
            <a:r>
              <a:rPr lang="zh-CN" altLang="en-US" dirty="0">
                <a:latin typeface="Verdana" panose="020B0604030504040204" pitchFamily="34" charset="0"/>
              </a:rPr>
              <a:t>上考取自己的</a:t>
            </a:r>
            <a:r>
              <a:rPr lang="en-US" altLang="zh-CN" dirty="0">
                <a:latin typeface="Verdana" panose="020B0604030504040204" pitchFamily="34" charset="0"/>
              </a:rPr>
              <a:t>partition</a:t>
            </a:r>
            <a:r>
              <a:rPr lang="zh-CN" altLang="en-US" dirty="0">
                <a:latin typeface="Verdana" panose="020B0604030504040204" pitchFamily="34" charset="0"/>
              </a:rPr>
              <a:t>数据，拷贝回来的数据都是有序的，多个</a:t>
            </a:r>
            <a:r>
              <a:rPr lang="en-US" altLang="zh-CN" dirty="0">
                <a:latin typeface="Verdana" panose="020B0604030504040204" pitchFamily="34" charset="0"/>
              </a:rPr>
              <a:t>map</a:t>
            </a:r>
            <a:r>
              <a:rPr lang="zh-CN" altLang="en-US" dirty="0">
                <a:latin typeface="Verdana" panose="020B0604030504040204" pitchFamily="34" charset="0"/>
              </a:rPr>
              <a:t>相同</a:t>
            </a:r>
            <a:r>
              <a:rPr lang="en-US" altLang="zh-CN" dirty="0">
                <a:latin typeface="Verdana" panose="020B0604030504040204" pitchFamily="34" charset="0"/>
              </a:rPr>
              <a:t>partition</a:t>
            </a:r>
            <a:r>
              <a:rPr lang="zh-CN" altLang="en-US" dirty="0">
                <a:latin typeface="Verdana" panose="020B0604030504040204" pitchFamily="34" charset="0"/>
              </a:rPr>
              <a:t>的数据进行排序，一边排序一边进行数据的合并，最后合并成一个大文件。</a:t>
            </a:r>
          </a:p>
        </p:txBody>
      </p:sp>
    </p:spTree>
    <p:extLst>
      <p:ext uri="{BB962C8B-B14F-4D97-AF65-F5344CB8AC3E}">
        <p14:creationId xmlns:p14="http://schemas.microsoft.com/office/powerpoint/2010/main" val="3947224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utoUpdateAnimBg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1403648" y="764704"/>
            <a:ext cx="6251904" cy="504056"/>
          </a:xfrm>
        </p:spPr>
        <p:txBody>
          <a:bodyPr>
            <a:normAutofit fontScale="90000"/>
          </a:bodyPr>
          <a:lstStyle/>
          <a:p>
            <a:r>
              <a:rPr lang="en-US" altLang="zh-CN" b="1" dirty="0">
                <a:latin typeface="+mn-lt"/>
                <a:ea typeface="宋体" pitchFamily="2" charset="-122"/>
                <a:cs typeface="Times New Roman" pitchFamily="18" charset="0"/>
              </a:rPr>
              <a:t>SPARK</a:t>
            </a:r>
            <a:r>
              <a:rPr lang="zh-CN" altLang="en-US" b="1" dirty="0">
                <a:latin typeface="+mn-lt"/>
                <a:ea typeface="宋体" pitchFamily="2" charset="-122"/>
                <a:cs typeface="Times New Roman" pitchFamily="18" charset="0"/>
              </a:rPr>
              <a:t>的</a:t>
            </a:r>
            <a:r>
              <a:rPr lang="en-US" altLang="zh-CN" b="1" dirty="0">
                <a:latin typeface="+mn-lt"/>
                <a:ea typeface="宋体" pitchFamily="2" charset="-122"/>
                <a:cs typeface="Times New Roman" pitchFamily="18" charset="0"/>
              </a:rPr>
              <a:t>Shuffle</a:t>
            </a:r>
            <a:r>
              <a:rPr lang="zh-CN" altLang="en-US" b="1" dirty="0">
                <a:latin typeface="+mn-lt"/>
                <a:ea typeface="宋体" pitchFamily="2" charset="-122"/>
                <a:cs typeface="Times New Roman" pitchFamily="18" charset="0"/>
              </a:rPr>
              <a:t>过程 </a:t>
            </a:r>
            <a:r>
              <a:rPr lang="en-US" altLang="zh-CN" b="1" dirty="0">
                <a:latin typeface="+mn-lt"/>
                <a:ea typeface="宋体" pitchFamily="2" charset="-122"/>
                <a:cs typeface="Times New Roman" pitchFamily="18" charset="0"/>
              </a:rPr>
              <a:t>- </a:t>
            </a:r>
            <a:r>
              <a:rPr lang="en-US" altLang="zh-CN" b="1" dirty="0" err="1">
                <a:latin typeface="+mn-lt"/>
                <a:ea typeface="宋体" pitchFamily="2" charset="-122"/>
                <a:cs typeface="Times New Roman" pitchFamily="18" charset="0"/>
              </a:rPr>
              <a:t>HashShuffle</a:t>
            </a:r>
            <a:endParaRPr lang="zh-CN" altLang="en-US" b="1" dirty="0">
              <a:latin typeface="+mn-lt"/>
              <a:ea typeface="宋体" pitchFamily="2" charset="-122"/>
              <a:cs typeface="Times New Roman" pitchFamily="18" charset="0"/>
            </a:endParaRPr>
          </a:p>
        </p:txBody>
      </p:sp>
      <p:pic>
        <p:nvPicPr>
          <p:cNvPr id="3" name="Picture 36" descr="http://upload-images.jianshu.io/upload_images/1729304-56d698acca56bb31.png?imageMogr2/auto-orient/strip%7CimageView2/2/w/1240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268760"/>
            <a:ext cx="6801311" cy="397149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矩形 1"/>
          <p:cNvSpPr/>
          <p:nvPr/>
        </p:nvSpPr>
        <p:spPr>
          <a:xfrm>
            <a:off x="267799" y="5157192"/>
            <a:ext cx="864096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rgbClr val="000000"/>
                </a:solidFill>
                <a:latin typeface="Times New Roman" panose="02020603050405020304" pitchFamily="18" charset="0"/>
              </a:rPr>
              <a:t>Map</a:t>
            </a:r>
            <a:r>
              <a:rPr lang="zh-CN" altLang="en-US" sz="1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任务会为每个</a:t>
            </a:r>
            <a:r>
              <a:rPr lang="en-US" altLang="zh-CN" sz="14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Reduce</a:t>
            </a:r>
            <a:r>
              <a:rPr lang="zh-CN" altLang="en-US" sz="1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创建对应的</a:t>
            </a:r>
            <a:r>
              <a:rPr lang="en-US" altLang="zh-CN" sz="14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bucket</a:t>
            </a:r>
            <a:r>
              <a:rPr lang="zh-CN" altLang="en-US" sz="1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en-US" altLang="zh-CN" sz="14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Map</a:t>
            </a:r>
            <a:r>
              <a:rPr lang="zh-CN" altLang="en-US" sz="1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产生的结果会根据设置的</a:t>
            </a:r>
            <a:r>
              <a:rPr lang="en-US" altLang="zh-CN" sz="1400" dirty="0" err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Partitioner</a:t>
            </a:r>
            <a:r>
              <a:rPr lang="zh-CN" altLang="en-US" sz="1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得到对应的</a:t>
            </a:r>
            <a:r>
              <a:rPr lang="en-US" altLang="zh-CN" sz="1400" dirty="0" err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bucketId</a:t>
            </a:r>
            <a:r>
              <a:rPr lang="zh-CN" altLang="en-US" sz="1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，然后填充到相应的</a:t>
            </a:r>
            <a:r>
              <a:rPr lang="en-US" altLang="zh-CN" sz="14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bucket</a:t>
            </a:r>
            <a:r>
              <a:rPr lang="zh-CN" altLang="en-US" sz="1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中去。每个</a:t>
            </a:r>
            <a:r>
              <a:rPr lang="en-US" altLang="zh-CN" sz="14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Map</a:t>
            </a:r>
            <a:r>
              <a:rPr lang="zh-CN" altLang="en-US" sz="1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的输出结果可能包含所有的</a:t>
            </a:r>
            <a:r>
              <a:rPr lang="en-US" altLang="zh-CN" sz="14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Reduce</a:t>
            </a:r>
            <a:r>
              <a:rPr lang="zh-CN" altLang="en-US" sz="1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所需要的数据，所以每个</a:t>
            </a:r>
            <a:r>
              <a:rPr lang="en-US" altLang="zh-CN" sz="14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Map</a:t>
            </a:r>
            <a:r>
              <a:rPr lang="zh-CN" altLang="en-US" sz="1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会创建</a:t>
            </a:r>
            <a:r>
              <a:rPr lang="en-US" altLang="zh-CN" sz="14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R</a:t>
            </a:r>
            <a:r>
              <a:rPr lang="zh-CN" altLang="en-US" sz="1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个</a:t>
            </a:r>
            <a:r>
              <a:rPr lang="en-US" altLang="zh-CN" sz="14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bucket</a:t>
            </a:r>
            <a:r>
              <a:rPr lang="zh-CN" altLang="en-US" sz="1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en-US" altLang="zh-CN" sz="14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R</a:t>
            </a:r>
            <a:r>
              <a:rPr lang="zh-CN" altLang="en-US" sz="1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是</a:t>
            </a:r>
            <a:r>
              <a:rPr lang="en-US" altLang="zh-CN" sz="14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reduce</a:t>
            </a:r>
            <a:r>
              <a:rPr lang="zh-CN" altLang="en-US" sz="1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的个数），</a:t>
            </a:r>
            <a:r>
              <a:rPr lang="en-US" altLang="zh-CN" sz="14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M</a:t>
            </a:r>
            <a:r>
              <a:rPr lang="zh-CN" altLang="en-US" sz="1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个</a:t>
            </a:r>
            <a:r>
              <a:rPr lang="en-US" altLang="zh-CN" sz="14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Map</a:t>
            </a:r>
            <a:r>
              <a:rPr lang="zh-CN" altLang="en-US" sz="1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总共会创建</a:t>
            </a:r>
            <a:r>
              <a:rPr lang="en-US" altLang="zh-CN" sz="14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M*R</a:t>
            </a:r>
            <a:r>
              <a:rPr lang="zh-CN" altLang="en-US" sz="1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个</a:t>
            </a:r>
            <a:r>
              <a:rPr lang="en-US" altLang="zh-CN" sz="14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bucket</a:t>
            </a:r>
            <a:r>
              <a:rPr lang="zh-CN" altLang="en-US" sz="1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endParaRPr lang="zh-CN" altLang="en-US" sz="1050" dirty="0">
              <a:solidFill>
                <a:srgbClr val="000000"/>
              </a:solidFill>
              <a:latin typeface="Verdana" panose="020B0604030504040204" pitchFamily="34" charset="0"/>
              <a:ea typeface="宋体" panose="02010600030101010101" pitchFamily="2" charset="-122"/>
            </a:endParaRPr>
          </a:p>
          <a:p>
            <a:r>
              <a:rPr lang="zh-CN" altLang="en-US" sz="1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然后</a:t>
            </a:r>
            <a:r>
              <a:rPr lang="en-US" altLang="zh-CN" sz="1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bucket</a:t>
            </a:r>
            <a:r>
              <a:rPr lang="zh-CN" altLang="en-US" sz="1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缓冲区中的数据就写入到以文件名</a:t>
            </a:r>
            <a:r>
              <a:rPr lang="en-US" altLang="zh-CN" sz="1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hash</a:t>
            </a:r>
            <a:r>
              <a:rPr lang="zh-CN" altLang="en-US" sz="1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值为名的</a:t>
            </a:r>
            <a:r>
              <a:rPr lang="en-US" altLang="zh-CN" sz="14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blockfile</a:t>
            </a:r>
            <a:r>
              <a:rPr lang="zh-CN" altLang="en-US" sz="1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中，</a:t>
            </a:r>
            <a:r>
              <a:rPr lang="en-US" altLang="zh-CN" sz="1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Reduce</a:t>
            </a:r>
            <a:r>
              <a:rPr lang="zh-CN" altLang="en-US" sz="1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从远端或者本地逐个读取自己需要的文件，放到一个大的</a:t>
            </a:r>
            <a:r>
              <a:rPr lang="en-US" altLang="zh-CN" sz="14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Hashmap</a:t>
            </a:r>
            <a:r>
              <a:rPr lang="zh-CN" altLang="en-US" sz="1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中，</a:t>
            </a:r>
            <a:r>
              <a:rPr lang="en-US" altLang="zh-CN" sz="14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key</a:t>
            </a:r>
            <a:r>
              <a:rPr lang="zh-CN" altLang="en-US" sz="1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是</a:t>
            </a:r>
            <a:r>
              <a:rPr lang="en-US" altLang="zh-CN" sz="14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Map</a:t>
            </a:r>
            <a:r>
              <a:rPr lang="zh-CN" altLang="en-US" sz="1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输出的</a:t>
            </a:r>
            <a:r>
              <a:rPr lang="en-US" altLang="zh-CN" sz="14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key</a:t>
            </a:r>
            <a:r>
              <a:rPr lang="zh-CN" altLang="en-US" sz="1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en-US" altLang="zh-CN" sz="14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Map</a:t>
            </a:r>
            <a:r>
              <a:rPr lang="zh-CN" altLang="en-US" sz="1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输出对应这个</a:t>
            </a:r>
            <a:r>
              <a:rPr lang="en-US" altLang="zh-CN" sz="14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key</a:t>
            </a:r>
            <a:r>
              <a:rPr lang="zh-CN" altLang="en-US" sz="1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的所有</a:t>
            </a:r>
            <a:r>
              <a:rPr lang="en-US" altLang="zh-CN" sz="14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value</a:t>
            </a:r>
            <a:r>
              <a:rPr lang="zh-CN" altLang="en-US" sz="1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组成</a:t>
            </a:r>
            <a:r>
              <a:rPr lang="en-US" altLang="zh-CN" sz="1400" dirty="0" err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HashMap</a:t>
            </a:r>
            <a:r>
              <a:rPr lang="zh-CN" altLang="en-US" sz="1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的</a:t>
            </a:r>
            <a:r>
              <a:rPr lang="en-US" altLang="zh-CN" sz="14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value</a:t>
            </a:r>
            <a:r>
              <a:rPr lang="zh-CN" altLang="en-US" sz="14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，如果内存不够就溢写到磁盘。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409930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utoUpdateAnimBg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1115616" y="792233"/>
            <a:ext cx="6984776" cy="504056"/>
          </a:xfrm>
        </p:spPr>
        <p:txBody>
          <a:bodyPr>
            <a:normAutofit fontScale="90000"/>
          </a:bodyPr>
          <a:lstStyle/>
          <a:p>
            <a:r>
              <a:rPr lang="en-US" altLang="zh-CN" b="1" dirty="0">
                <a:latin typeface="+mn-lt"/>
                <a:ea typeface="宋体" pitchFamily="2" charset="-122"/>
                <a:cs typeface="Times New Roman" pitchFamily="18" charset="0"/>
              </a:rPr>
              <a:t>SPARK</a:t>
            </a:r>
            <a:r>
              <a:rPr lang="zh-CN" altLang="en-US" b="1" dirty="0">
                <a:latin typeface="+mn-lt"/>
                <a:ea typeface="宋体" pitchFamily="2" charset="-122"/>
                <a:cs typeface="Times New Roman" pitchFamily="18" charset="0"/>
              </a:rPr>
              <a:t>的</a:t>
            </a:r>
            <a:r>
              <a:rPr lang="en-US" altLang="zh-CN" b="1" dirty="0">
                <a:latin typeface="+mn-lt"/>
                <a:ea typeface="宋体" pitchFamily="2" charset="-122"/>
                <a:cs typeface="Times New Roman" pitchFamily="18" charset="0"/>
              </a:rPr>
              <a:t>Shuffle</a:t>
            </a:r>
            <a:r>
              <a:rPr lang="zh-CN" altLang="en-US" b="1" dirty="0">
                <a:latin typeface="+mn-lt"/>
                <a:ea typeface="宋体" pitchFamily="2" charset="-122"/>
                <a:cs typeface="Times New Roman" pitchFamily="18" charset="0"/>
              </a:rPr>
              <a:t>过程 </a:t>
            </a:r>
            <a:r>
              <a:rPr lang="en-US" altLang="zh-CN" b="1" dirty="0">
                <a:latin typeface="+mn-lt"/>
                <a:ea typeface="宋体" pitchFamily="2" charset="-122"/>
                <a:cs typeface="Times New Roman" pitchFamily="18" charset="0"/>
              </a:rPr>
              <a:t>– </a:t>
            </a:r>
            <a:r>
              <a:rPr lang="en-US" altLang="zh-CN" b="1" dirty="0" err="1">
                <a:latin typeface="+mn-lt"/>
                <a:ea typeface="宋体" pitchFamily="2" charset="-122"/>
                <a:cs typeface="Times New Roman" pitchFamily="18" charset="0"/>
              </a:rPr>
              <a:t>HashShuffle</a:t>
            </a:r>
            <a:r>
              <a:rPr lang="zh-CN" altLang="en-US" b="1" dirty="0">
                <a:latin typeface="+mn-lt"/>
                <a:ea typeface="宋体" pitchFamily="2" charset="-122"/>
                <a:cs typeface="Times New Roman" pitchFamily="18" charset="0"/>
              </a:rPr>
              <a:t>改进</a:t>
            </a:r>
          </a:p>
        </p:txBody>
      </p:sp>
      <p:pic>
        <p:nvPicPr>
          <p:cNvPr id="3" name="Picture 35" descr="http://upload-images.jianshu.io/upload_images/1729304-9b2e1a233afc6273.png?imageMogr2/auto-orient/strip%7CimageView2/2/w/1240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1290443"/>
            <a:ext cx="5575300" cy="432181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矩形 1"/>
          <p:cNvSpPr/>
          <p:nvPr/>
        </p:nvSpPr>
        <p:spPr>
          <a:xfrm>
            <a:off x="467544" y="5633936"/>
            <a:ext cx="8280920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100" dirty="0">
                <a:solidFill>
                  <a:srgbClr val="000000"/>
                </a:solidFill>
                <a:latin typeface="Times New Roman" panose="02020603050405020304" pitchFamily="18" charset="0"/>
              </a:rPr>
              <a:t>这种方式的改进是减少了</a:t>
            </a:r>
            <a:r>
              <a:rPr lang="en-US" altLang="zh-CN" sz="1100" dirty="0">
                <a:solidFill>
                  <a:srgbClr val="000000"/>
                </a:solidFill>
                <a:latin typeface="Times New Roman" panose="02020603050405020304" pitchFamily="18" charset="0"/>
              </a:rPr>
              <a:t>map</a:t>
            </a:r>
            <a:r>
              <a:rPr lang="zh-CN" altLang="en-US" sz="1100" dirty="0">
                <a:solidFill>
                  <a:srgbClr val="000000"/>
                </a:solidFill>
                <a:latin typeface="Times New Roman" panose="02020603050405020304" pitchFamily="18" charset="0"/>
              </a:rPr>
              <a:t>端的磁盘文件数量，</a:t>
            </a:r>
            <a:r>
              <a:rPr lang="en-US" altLang="zh-CN" sz="1100" dirty="0">
                <a:solidFill>
                  <a:srgbClr val="000000"/>
                </a:solidFill>
                <a:latin typeface="Times New Roman" panose="02020603050405020304" pitchFamily="18" charset="0"/>
              </a:rPr>
              <a:t>map</a:t>
            </a:r>
            <a:r>
              <a:rPr lang="zh-CN" altLang="en-US" sz="11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在某个节点上第一次执行，为每个</a:t>
            </a:r>
            <a:r>
              <a:rPr lang="en-US" altLang="zh-CN" sz="11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reduce</a:t>
            </a:r>
            <a:r>
              <a:rPr lang="zh-CN" altLang="en-US" sz="11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创建</a:t>
            </a:r>
            <a:r>
              <a:rPr lang="en-US" altLang="zh-CN" sz="11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bucket</a:t>
            </a:r>
            <a:r>
              <a:rPr lang="zh-CN" altLang="en-US" sz="11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对应的输出文件，把这些文件组织成</a:t>
            </a:r>
            <a:r>
              <a:rPr lang="en-US" altLang="zh-CN" sz="1100" dirty="0" err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ShuffleFileGroup</a:t>
            </a:r>
            <a:r>
              <a:rPr lang="zh-CN" altLang="en-US" sz="11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，当这次</a:t>
            </a:r>
            <a:r>
              <a:rPr lang="en-US" altLang="zh-CN" sz="11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map</a:t>
            </a:r>
            <a:r>
              <a:rPr lang="zh-CN" altLang="en-US" sz="11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执行完之后，这个</a:t>
            </a:r>
            <a:r>
              <a:rPr lang="en-US" altLang="zh-CN" sz="1100" dirty="0" err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ShuffleFileGroup</a:t>
            </a:r>
            <a:r>
              <a:rPr lang="zh-CN" altLang="en-US" sz="11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可以释放为下次循环利用；当又有</a:t>
            </a:r>
            <a:r>
              <a:rPr lang="en-US" altLang="zh-CN" sz="11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map</a:t>
            </a:r>
            <a:r>
              <a:rPr lang="zh-CN" altLang="en-US" sz="11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在这个节点上执行时，不需要创建新的</a:t>
            </a:r>
            <a:r>
              <a:rPr lang="en-US" altLang="zh-CN" sz="11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bucket</a:t>
            </a:r>
            <a:r>
              <a:rPr lang="zh-CN" altLang="en-US" sz="11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文件，而是在上次的</a:t>
            </a:r>
            <a:r>
              <a:rPr lang="en-US" altLang="zh-CN" sz="1100" dirty="0" err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ShuffleFileGroup</a:t>
            </a:r>
            <a:r>
              <a:rPr lang="zh-CN" altLang="en-US" sz="11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中取得已经创建的文件继续追加写一个</a:t>
            </a:r>
            <a:r>
              <a:rPr lang="en-US" altLang="zh-CN" sz="11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segment</a:t>
            </a:r>
            <a:r>
              <a:rPr lang="zh-CN" altLang="en-US" sz="11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；当前次</a:t>
            </a:r>
            <a:r>
              <a:rPr lang="en-US" altLang="zh-CN" sz="11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map</a:t>
            </a:r>
            <a:r>
              <a:rPr lang="zh-CN" altLang="en-US" sz="11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还没执行完，</a:t>
            </a:r>
            <a:r>
              <a:rPr lang="en-US" altLang="zh-CN" sz="1100" dirty="0" err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ShuffleFileGroup</a:t>
            </a:r>
            <a:r>
              <a:rPr lang="zh-CN" altLang="en-US" sz="11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还没有释放，这时如果有新的</a:t>
            </a:r>
            <a:r>
              <a:rPr lang="en-US" altLang="zh-CN" sz="11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map</a:t>
            </a:r>
            <a:r>
              <a:rPr lang="zh-CN" altLang="en-US" sz="11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在这个节点上执行，无法循环利用这个</a:t>
            </a:r>
            <a:r>
              <a:rPr lang="en-US" altLang="zh-CN" sz="1100" dirty="0" err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ShuffleFileGroup</a:t>
            </a:r>
            <a:r>
              <a:rPr lang="zh-CN" altLang="en-US" sz="11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，而是只能创建新的</a:t>
            </a:r>
            <a:r>
              <a:rPr lang="en-US" altLang="zh-CN" sz="11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bucket</a:t>
            </a:r>
            <a:r>
              <a:rPr lang="zh-CN" altLang="en-US" sz="11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文件组成新的</a:t>
            </a:r>
            <a:r>
              <a:rPr lang="en-US" altLang="zh-CN" sz="1100" dirty="0" err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ShuffleFileGroup</a:t>
            </a:r>
            <a:r>
              <a:rPr lang="zh-CN" altLang="en-US" sz="11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来写输出。</a:t>
            </a:r>
            <a:r>
              <a:rPr lang="en-US" altLang="zh-CN" sz="11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reduce</a:t>
            </a:r>
            <a:r>
              <a:rPr lang="zh-CN" altLang="en-US" sz="11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过程与第一阶段相同。</a:t>
            </a:r>
            <a:endParaRPr lang="zh-CN" altLang="en-US" sz="1100" dirty="0"/>
          </a:p>
        </p:txBody>
      </p:sp>
    </p:spTree>
    <p:extLst>
      <p:ext uri="{BB962C8B-B14F-4D97-AF65-F5344CB8AC3E}">
        <p14:creationId xmlns:p14="http://schemas.microsoft.com/office/powerpoint/2010/main" val="2380391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utoUpdateAnimBg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1403648" y="764704"/>
            <a:ext cx="6251904" cy="504056"/>
          </a:xfrm>
        </p:spPr>
        <p:txBody>
          <a:bodyPr>
            <a:normAutofit fontScale="90000"/>
          </a:bodyPr>
          <a:lstStyle/>
          <a:p>
            <a:r>
              <a:rPr lang="en-US" altLang="zh-CN" b="1" dirty="0">
                <a:latin typeface="+mn-lt"/>
                <a:ea typeface="宋体" pitchFamily="2" charset="-122"/>
                <a:cs typeface="Times New Roman" pitchFamily="18" charset="0"/>
              </a:rPr>
              <a:t>SPARK</a:t>
            </a:r>
            <a:r>
              <a:rPr lang="zh-CN" altLang="en-US" b="1" dirty="0">
                <a:latin typeface="+mn-lt"/>
                <a:ea typeface="宋体" pitchFamily="2" charset="-122"/>
                <a:cs typeface="Times New Roman" pitchFamily="18" charset="0"/>
              </a:rPr>
              <a:t>的</a:t>
            </a:r>
            <a:r>
              <a:rPr lang="en-US" altLang="zh-CN" b="1" dirty="0">
                <a:latin typeface="+mn-lt"/>
                <a:ea typeface="宋体" pitchFamily="2" charset="-122"/>
                <a:cs typeface="Times New Roman" pitchFamily="18" charset="0"/>
              </a:rPr>
              <a:t>Shuffle</a:t>
            </a:r>
            <a:r>
              <a:rPr lang="zh-CN" altLang="en-US" b="1" dirty="0">
                <a:latin typeface="+mn-lt"/>
                <a:ea typeface="宋体" pitchFamily="2" charset="-122"/>
                <a:cs typeface="Times New Roman" pitchFamily="18" charset="0"/>
              </a:rPr>
              <a:t>过程 </a:t>
            </a:r>
            <a:r>
              <a:rPr lang="en-US" altLang="zh-CN" b="1" dirty="0">
                <a:latin typeface="+mn-lt"/>
                <a:ea typeface="宋体" pitchFamily="2" charset="-122"/>
                <a:cs typeface="Times New Roman" pitchFamily="18" charset="0"/>
              </a:rPr>
              <a:t>- </a:t>
            </a:r>
            <a:r>
              <a:rPr lang="en-US" altLang="zh-CN" b="1" dirty="0" err="1">
                <a:latin typeface="+mn-lt"/>
                <a:ea typeface="宋体" pitchFamily="2" charset="-122"/>
                <a:cs typeface="Times New Roman" pitchFamily="18" charset="0"/>
              </a:rPr>
              <a:t>SortShuffle</a:t>
            </a:r>
            <a:endParaRPr lang="zh-CN" altLang="en-US" b="1" dirty="0">
              <a:latin typeface="+mn-lt"/>
              <a:ea typeface="宋体" pitchFamily="2" charset="-122"/>
              <a:cs typeface="Times New Roman" pitchFamily="18" charset="0"/>
            </a:endParaRPr>
          </a:p>
        </p:txBody>
      </p:sp>
      <p:pic>
        <p:nvPicPr>
          <p:cNvPr id="3" name="Picture 2" descr="park_sort_shuffle">
            <a:hlinkClick r:id="rId2" tgtFrame="&quot;_blank&quot;"/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828" y="1412776"/>
            <a:ext cx="8363544" cy="374441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矩形 1"/>
          <p:cNvSpPr/>
          <p:nvPr/>
        </p:nvSpPr>
        <p:spPr>
          <a:xfrm>
            <a:off x="179512" y="5174759"/>
            <a:ext cx="878497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实现逻辑类似于</a:t>
            </a:r>
            <a:r>
              <a:rPr lang="en-US" altLang="zh-CN" sz="12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Hadoop MapReduce</a:t>
            </a:r>
            <a:r>
              <a:rPr lang="zh-CN" altLang="en-US" sz="1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en-US" altLang="zh-CN" sz="12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Hash Shuffle</a:t>
            </a:r>
            <a:r>
              <a:rPr lang="zh-CN" altLang="en-US" sz="1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每一个</a:t>
            </a:r>
            <a:r>
              <a:rPr lang="en-US" altLang="zh-CN" sz="12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reducers</a:t>
            </a:r>
            <a:r>
              <a:rPr lang="zh-CN" altLang="en-US" sz="1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产生一个文件，但是</a:t>
            </a:r>
            <a:r>
              <a:rPr lang="en-US" altLang="zh-CN" sz="12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Sort Shuffle</a:t>
            </a:r>
            <a:r>
              <a:rPr lang="zh-CN" altLang="en-US" sz="1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只是产生一个按照</a:t>
            </a:r>
            <a:r>
              <a:rPr lang="en-US" altLang="zh-CN" sz="12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reducer id</a:t>
            </a:r>
            <a:r>
              <a:rPr lang="zh-CN" altLang="en-US" sz="1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排序可索引的文件，也就是一个数据文件和一个索引文件。</a:t>
            </a:r>
            <a:endParaRPr lang="zh-CN" altLang="en-US" sz="1200" dirty="0"/>
          </a:p>
        </p:txBody>
      </p:sp>
      <p:sp>
        <p:nvSpPr>
          <p:cNvPr id="5" name="矩形 4"/>
          <p:cNvSpPr/>
          <p:nvPr/>
        </p:nvSpPr>
        <p:spPr>
          <a:xfrm>
            <a:off x="179512" y="5636424"/>
            <a:ext cx="8874726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1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数据文件中的数据按照</a:t>
            </a:r>
            <a:r>
              <a:rPr lang="en-US" altLang="zh-CN" sz="11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Reducer</a:t>
            </a:r>
            <a:r>
              <a:rPr lang="zh-CN" altLang="en-US" sz="11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排序，但属于同一个</a:t>
            </a:r>
            <a:r>
              <a:rPr lang="en-US" altLang="zh-CN" sz="11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Reducer</a:t>
            </a:r>
            <a:r>
              <a:rPr lang="zh-CN" altLang="en-US" sz="11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的数据不排序。</a:t>
            </a:r>
            <a:r>
              <a:rPr lang="en-US" altLang="zh-CN" sz="11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Mapper</a:t>
            </a:r>
            <a:r>
              <a:rPr lang="zh-CN" altLang="en-US" sz="11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产生的数据先放到</a:t>
            </a:r>
            <a:r>
              <a:rPr lang="en-US" altLang="zh-CN" sz="1100" dirty="0" err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AppendOnlyMap</a:t>
            </a:r>
            <a:r>
              <a:rPr lang="zh-CN" altLang="en-US" sz="11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这个数据结构中，如果内存不够，数据则会</a:t>
            </a:r>
            <a:r>
              <a:rPr lang="en-US" altLang="zh-CN" sz="11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spill</a:t>
            </a:r>
            <a:r>
              <a:rPr lang="zh-CN" altLang="en-US" sz="11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到磁盘，最后合并成一个文件。</a:t>
            </a:r>
            <a:r>
              <a:rPr lang="en-US" altLang="zh-CN" sz="11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reduce</a:t>
            </a:r>
            <a:r>
              <a:rPr lang="zh-CN" altLang="en-US" sz="11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端进行远程或者本地读取进行合并。</a:t>
            </a:r>
            <a:endParaRPr lang="zh-CN" altLang="en-US" sz="900" dirty="0">
              <a:solidFill>
                <a:srgbClr val="000000"/>
              </a:solidFill>
              <a:latin typeface="Verdana" panose="020B0604030504040204" pitchFamily="34" charset="0"/>
              <a:ea typeface="宋体" panose="02010600030101010101" pitchFamily="2" charset="-122"/>
            </a:endParaRPr>
          </a:p>
          <a:p>
            <a:r>
              <a:rPr lang="zh-CN" altLang="en-US" sz="11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需要注意的一点是对于</a:t>
            </a:r>
            <a:r>
              <a:rPr lang="en-US" altLang="zh-CN" sz="11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reducer</a:t>
            </a:r>
            <a:r>
              <a:rPr lang="zh-CN" altLang="en-US" sz="11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数比较少的情况，</a:t>
            </a:r>
            <a:r>
              <a:rPr lang="en-US" altLang="zh-CN" sz="11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Hash Shuffle</a:t>
            </a:r>
            <a:r>
              <a:rPr lang="zh-CN" altLang="en-US" sz="11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明显要比</a:t>
            </a:r>
            <a:r>
              <a:rPr lang="en-US" altLang="zh-CN" sz="11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Sort Shuffle</a:t>
            </a:r>
            <a:r>
              <a:rPr lang="zh-CN" altLang="en-US" sz="11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快，因此</a:t>
            </a:r>
            <a:r>
              <a:rPr lang="en-US" altLang="zh-CN" sz="11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Sort Shuffle</a:t>
            </a:r>
            <a:r>
              <a:rPr lang="zh-CN" altLang="en-US" sz="11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有个“</a:t>
            </a:r>
            <a:r>
              <a:rPr lang="en-US" altLang="zh-CN" sz="11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fallback</a:t>
            </a:r>
            <a:r>
              <a:rPr lang="zh-CN" altLang="en-US" sz="11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”计划，对于</a:t>
            </a:r>
            <a:r>
              <a:rPr lang="en-US" altLang="zh-CN" sz="11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reducers</a:t>
            </a:r>
            <a:r>
              <a:rPr lang="zh-CN" altLang="en-US" sz="11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数少于</a:t>
            </a:r>
            <a:r>
              <a:rPr lang="zh-CN" altLang="en-US" sz="11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zh-CN" altLang="en-US" sz="11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“</a:t>
            </a:r>
            <a:r>
              <a:rPr lang="en-US" altLang="zh-CN" sz="1100" dirty="0" err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spark.shuffle.sort.bypassMergeThreshold</a:t>
            </a:r>
            <a:r>
              <a:rPr lang="zh-CN" altLang="en-US" sz="11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”</a:t>
            </a:r>
            <a:r>
              <a:rPr lang="zh-CN" altLang="en-US" sz="11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(200 by default)</a:t>
            </a:r>
            <a:r>
              <a:rPr lang="zh-CN" altLang="en-US" sz="11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，我们使用</a:t>
            </a:r>
            <a:r>
              <a:rPr lang="en-US" altLang="zh-CN" sz="11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fallback</a:t>
            </a:r>
            <a:r>
              <a:rPr lang="zh-CN" altLang="en-US" sz="11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计划，</a:t>
            </a:r>
            <a:r>
              <a:rPr lang="en-US" altLang="zh-CN" sz="11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hashing</a:t>
            </a:r>
            <a:r>
              <a:rPr lang="zh-CN" altLang="en-US" sz="11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相关数据到分开的文件，然后合并这些文件为一个。</a:t>
            </a:r>
            <a:endParaRPr lang="zh-CN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259910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utoUpdateAnimBg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1403648" y="764704"/>
            <a:ext cx="6251904" cy="504056"/>
          </a:xfrm>
        </p:spPr>
        <p:txBody>
          <a:bodyPr>
            <a:normAutofit fontScale="90000"/>
          </a:bodyPr>
          <a:lstStyle/>
          <a:p>
            <a:r>
              <a:rPr lang="en-US" altLang="zh-CN" b="1" dirty="0">
                <a:latin typeface="+mn-lt"/>
                <a:ea typeface="宋体" pitchFamily="2" charset="-122"/>
                <a:cs typeface="Times New Roman" pitchFamily="18" charset="0"/>
              </a:rPr>
              <a:t>SPARK</a:t>
            </a:r>
            <a:r>
              <a:rPr lang="zh-CN" altLang="en-US" b="1" dirty="0">
                <a:latin typeface="+mn-lt"/>
                <a:ea typeface="宋体" pitchFamily="2" charset="-122"/>
                <a:cs typeface="Times New Roman" pitchFamily="18" charset="0"/>
              </a:rPr>
              <a:t>的</a:t>
            </a:r>
            <a:r>
              <a:rPr lang="en-US" altLang="zh-CN" b="1" dirty="0">
                <a:latin typeface="+mn-lt"/>
                <a:ea typeface="宋体" pitchFamily="2" charset="-122"/>
                <a:cs typeface="Times New Roman" pitchFamily="18" charset="0"/>
              </a:rPr>
              <a:t>Shuffle</a:t>
            </a:r>
            <a:r>
              <a:rPr lang="zh-CN" altLang="en-US" b="1" dirty="0">
                <a:latin typeface="+mn-lt"/>
                <a:ea typeface="宋体" pitchFamily="2" charset="-122"/>
                <a:cs typeface="Times New Roman" pitchFamily="18" charset="0"/>
              </a:rPr>
              <a:t>过程 </a:t>
            </a:r>
            <a:r>
              <a:rPr lang="en-US" altLang="zh-CN" b="1" dirty="0">
                <a:latin typeface="+mn-lt"/>
                <a:ea typeface="宋体" pitchFamily="2" charset="-122"/>
                <a:cs typeface="Times New Roman" pitchFamily="18" charset="0"/>
              </a:rPr>
              <a:t>- </a:t>
            </a:r>
            <a:r>
              <a:rPr lang="en-US" altLang="zh-CN" b="1" dirty="0" err="1">
                <a:latin typeface="+mn-lt"/>
                <a:ea typeface="宋体" pitchFamily="2" charset="-122"/>
                <a:cs typeface="Times New Roman" pitchFamily="18" charset="0"/>
              </a:rPr>
              <a:t>SortShuffle</a:t>
            </a:r>
            <a:endParaRPr lang="zh-CN" altLang="en-US" b="1" dirty="0">
              <a:latin typeface="+mn-lt"/>
              <a:ea typeface="宋体" pitchFamily="2" charset="-122"/>
              <a:cs typeface="Times New Roman" pitchFamily="18" charset="0"/>
            </a:endParaRPr>
          </a:p>
        </p:txBody>
      </p:sp>
      <p:pic>
        <p:nvPicPr>
          <p:cNvPr id="6" name="图片 5" descr="http://www.uml.org.cn/bigdata/images/2017051239.png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13" r="4354"/>
          <a:stretch/>
        </p:blipFill>
        <p:spPr bwMode="auto">
          <a:xfrm>
            <a:off x="179512" y="1747299"/>
            <a:ext cx="4104456" cy="3869069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图片 6" descr="http://www.uml.org.cn/bigdata/images/20170512310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2636912"/>
            <a:ext cx="4820256" cy="3097956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矩形 7"/>
          <p:cNvSpPr/>
          <p:nvPr/>
        </p:nvSpPr>
        <p:spPr>
          <a:xfrm>
            <a:off x="1403648" y="5616368"/>
            <a:ext cx="17187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ea typeface="宋体" pitchFamily="2" charset="-122"/>
                <a:cs typeface="Times New Roman" pitchFamily="18" charset="0"/>
              </a:rPr>
              <a:t>传统</a:t>
            </a:r>
            <a:r>
              <a:rPr lang="en-US" altLang="zh-CN" b="1" dirty="0" err="1">
                <a:ea typeface="宋体" pitchFamily="2" charset="-122"/>
                <a:cs typeface="Times New Roman" pitchFamily="18" charset="0"/>
              </a:rPr>
              <a:t>SortShuffle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5834726" y="5647467"/>
            <a:ext cx="19588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err="1">
                <a:ea typeface="宋体" pitchFamily="2" charset="-122"/>
                <a:cs typeface="Times New Roman" pitchFamily="18" charset="0"/>
              </a:rPr>
              <a:t>ByPass</a:t>
            </a:r>
            <a:r>
              <a:rPr lang="en-US" altLang="zh-CN" b="1" dirty="0">
                <a:ea typeface="宋体" pitchFamily="2" charset="-122"/>
                <a:cs typeface="Times New Roman" pitchFamily="18" charset="0"/>
              </a:rPr>
              <a:t> </a:t>
            </a:r>
            <a:r>
              <a:rPr lang="en-US" altLang="zh-CN" b="1" dirty="0" err="1">
                <a:ea typeface="宋体" pitchFamily="2" charset="-122"/>
                <a:cs typeface="Times New Roman" pitchFamily="18" charset="0"/>
              </a:rPr>
              <a:t>SortShuffle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26053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utoUpdateAnimBg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1835696" y="732866"/>
            <a:ext cx="5400600" cy="504056"/>
          </a:xfrm>
        </p:spPr>
        <p:txBody>
          <a:bodyPr>
            <a:normAutofit fontScale="90000"/>
          </a:bodyPr>
          <a:lstStyle/>
          <a:p>
            <a:r>
              <a:rPr lang="en-US" altLang="zh-CN" b="1" dirty="0">
                <a:latin typeface="+mn-lt"/>
                <a:ea typeface="宋体" pitchFamily="2" charset="-122"/>
                <a:cs typeface="Times New Roman" pitchFamily="18" charset="0"/>
              </a:rPr>
              <a:t>SPARK</a:t>
            </a:r>
            <a:r>
              <a:rPr lang="zh-CN" altLang="en-US" b="1" dirty="0">
                <a:latin typeface="+mn-lt"/>
                <a:ea typeface="宋体" pitchFamily="2" charset="-122"/>
                <a:cs typeface="Times New Roman" pitchFamily="18" charset="0"/>
              </a:rPr>
              <a:t>的内存管理 </a:t>
            </a:r>
            <a:r>
              <a:rPr lang="en-US" altLang="zh-CN" b="1" dirty="0">
                <a:latin typeface="+mn-lt"/>
                <a:ea typeface="宋体" pitchFamily="2" charset="-122"/>
                <a:cs typeface="Times New Roman" pitchFamily="18" charset="0"/>
              </a:rPr>
              <a:t>– </a:t>
            </a:r>
            <a:r>
              <a:rPr lang="zh-CN" altLang="en-US" b="1" dirty="0">
                <a:latin typeface="+mn-lt"/>
                <a:ea typeface="宋体" pitchFamily="2" charset="-122"/>
                <a:cs typeface="Times New Roman" pitchFamily="18" charset="0"/>
              </a:rPr>
              <a:t>高层视图</a:t>
            </a:r>
          </a:p>
        </p:txBody>
      </p:sp>
      <p:pic>
        <p:nvPicPr>
          <p:cNvPr id="16" name="Picture 44" descr="https://www.ibm.com/developerworks/cn/analytics/library/ba-cn-apache-spark-memory-management/image001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80" y="1844824"/>
            <a:ext cx="5526613" cy="398052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矩形 2"/>
          <p:cNvSpPr/>
          <p:nvPr/>
        </p:nvSpPr>
        <p:spPr>
          <a:xfrm>
            <a:off x="179512" y="1412776"/>
            <a:ext cx="3456384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i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堆内内存：</a:t>
            </a:r>
            <a:endParaRPr lang="en-US" altLang="zh-CN" b="1" i="1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Executor </a:t>
            </a:r>
            <a:r>
              <a:rPr lang="zh-CN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的内存管理建立在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 JVM </a:t>
            </a:r>
            <a:r>
              <a:rPr lang="zh-CN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的内存管理之上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dirty="0"/>
              <a:t>–executor-memory </a:t>
            </a:r>
            <a:r>
              <a:rPr lang="zh-CN" altLang="en-US" dirty="0"/>
              <a:t>指定</a:t>
            </a:r>
            <a:r>
              <a:rPr lang="en-US" altLang="zh-CN" dirty="0"/>
              <a:t>Executor</a:t>
            </a:r>
            <a:r>
              <a:rPr lang="zh-CN" altLang="en-US" dirty="0"/>
              <a:t>内存</a:t>
            </a:r>
            <a:endParaRPr lang="en-US" altLang="zh-CN" dirty="0"/>
          </a:p>
          <a:p>
            <a:r>
              <a:rPr lang="zh-CN" altLang="zh-CN" dirty="0"/>
              <a:t>并不能准确记录实际可用的堆内内存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b="1" i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堆外内存：</a:t>
            </a:r>
            <a:endParaRPr lang="en-US" altLang="zh-CN" b="1" i="1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Spark </a:t>
            </a:r>
            <a:r>
              <a:rPr lang="zh-CN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引入了堆外（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Off-heap</a:t>
            </a:r>
            <a:r>
              <a:rPr lang="zh-CN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）内存，</a:t>
            </a:r>
            <a:r>
              <a:rPr lang="zh-CN" altLang="zh-CN" dirty="0"/>
              <a:t>利用</a:t>
            </a:r>
            <a:r>
              <a:rPr lang="en-US" altLang="zh-CN" dirty="0"/>
              <a:t> JDK Unsafe API</a:t>
            </a:r>
            <a:r>
              <a:rPr lang="zh-CN" altLang="en-US" dirty="0"/>
              <a:t>进行实现。</a:t>
            </a:r>
            <a:endParaRPr lang="en-US" altLang="zh-CN" dirty="0"/>
          </a:p>
          <a:p>
            <a:r>
              <a:rPr lang="zh-CN" altLang="en-US" dirty="0"/>
              <a:t>存储序列化后的二进制数据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zh-CN" dirty="0"/>
              <a:t>通过配置</a:t>
            </a:r>
            <a:r>
              <a:rPr lang="en-US" altLang="zh-CN" dirty="0"/>
              <a:t> </a:t>
            </a:r>
            <a:r>
              <a:rPr lang="en-US" altLang="zh-CN" dirty="0" err="1"/>
              <a:t>spark.memory.offHeap.enabled</a:t>
            </a:r>
            <a:r>
              <a:rPr lang="en-US" altLang="zh-CN" dirty="0"/>
              <a:t> </a:t>
            </a:r>
            <a:r>
              <a:rPr lang="zh-CN" altLang="zh-CN" dirty="0"/>
              <a:t>参数启用，并由</a:t>
            </a:r>
            <a:r>
              <a:rPr lang="en-US" altLang="zh-CN" dirty="0"/>
              <a:t> </a:t>
            </a:r>
            <a:r>
              <a:rPr lang="en-US" altLang="zh-CN" dirty="0" err="1"/>
              <a:t>spark.memory.offHeap.size</a:t>
            </a:r>
            <a:r>
              <a:rPr lang="en-US" altLang="zh-CN" dirty="0"/>
              <a:t> </a:t>
            </a:r>
            <a:r>
              <a:rPr lang="zh-CN" altLang="zh-CN" dirty="0"/>
              <a:t>参数设定堆外空间的大小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45010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utoUpdateAnimBg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2561211" y="764704"/>
            <a:ext cx="4221662" cy="478392"/>
          </a:xfrm>
        </p:spPr>
        <p:txBody>
          <a:bodyPr>
            <a:normAutofit fontScale="90000"/>
          </a:bodyPr>
          <a:lstStyle/>
          <a:p>
            <a:r>
              <a:rPr lang="zh-CN" altLang="en-US" b="1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课程内容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7544" y="1412776"/>
            <a:ext cx="8229600" cy="4881154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spcBef>
                <a:spcPts val="1800"/>
              </a:spcBef>
              <a:buFont typeface="Wingdings" pitchFamily="2" charset="2"/>
              <a:buChar char="l"/>
            </a:pPr>
            <a:r>
              <a:rPr lang="en-US" altLang="zh-CN" dirty="0">
                <a:ea typeface="宋体" pitchFamily="2" charset="-122"/>
                <a:cs typeface="Times New Roman" pitchFamily="18" charset="0"/>
              </a:rPr>
              <a:t>Spark</a:t>
            </a:r>
            <a:r>
              <a:rPr lang="zh-CN" altLang="en-US" dirty="0">
                <a:ea typeface="宋体" pitchFamily="2" charset="-122"/>
                <a:cs typeface="Times New Roman" pitchFamily="18" charset="0"/>
              </a:rPr>
              <a:t>的通信架构</a:t>
            </a:r>
            <a:endParaRPr lang="en-US" altLang="zh-CN" dirty="0">
              <a:ea typeface="宋体" pitchFamily="2" charset="-122"/>
              <a:cs typeface="Times New Roman" pitchFamily="18" charset="0"/>
            </a:endParaRPr>
          </a:p>
          <a:p>
            <a:pPr>
              <a:lnSpc>
                <a:spcPct val="150000"/>
              </a:lnSpc>
              <a:spcBef>
                <a:spcPts val="1800"/>
              </a:spcBef>
              <a:buFont typeface="Wingdings" pitchFamily="2" charset="2"/>
              <a:buChar char="l"/>
            </a:pPr>
            <a:r>
              <a:rPr lang="en-US" altLang="zh-CN" dirty="0">
                <a:ea typeface="宋体" pitchFamily="2" charset="-122"/>
                <a:cs typeface="Times New Roman" pitchFamily="18" charset="0"/>
              </a:rPr>
              <a:t>Spark</a:t>
            </a:r>
            <a:r>
              <a:rPr lang="zh-CN" altLang="en-US" dirty="0">
                <a:ea typeface="宋体" pitchFamily="2" charset="-122"/>
                <a:cs typeface="Times New Roman" pitchFamily="18" charset="0"/>
              </a:rPr>
              <a:t>的脚本解析</a:t>
            </a:r>
            <a:endParaRPr lang="en-US" altLang="zh-CN" dirty="0">
              <a:ea typeface="宋体" pitchFamily="2" charset="-122"/>
              <a:cs typeface="Times New Roman" pitchFamily="18" charset="0"/>
            </a:endParaRPr>
          </a:p>
          <a:p>
            <a:pPr>
              <a:lnSpc>
                <a:spcPct val="150000"/>
              </a:lnSpc>
              <a:spcBef>
                <a:spcPts val="1800"/>
              </a:spcBef>
              <a:buFont typeface="Wingdings" pitchFamily="2" charset="2"/>
              <a:buChar char="l"/>
            </a:pPr>
            <a:r>
              <a:rPr lang="en-US" altLang="zh-CN" dirty="0">
                <a:ea typeface="宋体" pitchFamily="2" charset="-122"/>
                <a:cs typeface="Times New Roman" pitchFamily="18" charset="0"/>
              </a:rPr>
              <a:t>Spark</a:t>
            </a:r>
            <a:r>
              <a:rPr lang="zh-CN" altLang="en-US" dirty="0">
                <a:ea typeface="宋体" pitchFamily="2" charset="-122"/>
                <a:cs typeface="Times New Roman" pitchFamily="18" charset="0"/>
              </a:rPr>
              <a:t>的交互流程</a:t>
            </a:r>
            <a:endParaRPr lang="zh-CN" altLang="en-US" sz="2800" dirty="0">
              <a:ea typeface="宋体" pitchFamily="2" charset="-122"/>
              <a:cs typeface="Times New Roman" pitchFamily="18" charset="0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l"/>
            </a:pPr>
            <a:r>
              <a:rPr lang="en-US" altLang="zh-CN" dirty="0">
                <a:ea typeface="宋体" pitchFamily="2" charset="-122"/>
                <a:cs typeface="Times New Roman" pitchFamily="18" charset="0"/>
              </a:rPr>
              <a:t>Spark</a:t>
            </a:r>
            <a:r>
              <a:rPr lang="zh-CN" altLang="en-US" dirty="0">
                <a:ea typeface="宋体" pitchFamily="2" charset="-122"/>
                <a:cs typeface="Times New Roman" pitchFamily="18" charset="0"/>
              </a:rPr>
              <a:t>的</a:t>
            </a:r>
            <a:r>
              <a:rPr lang="en-US" altLang="zh-CN" dirty="0">
                <a:ea typeface="宋体" pitchFamily="2" charset="-122"/>
                <a:cs typeface="Times New Roman" pitchFamily="18" charset="0"/>
              </a:rPr>
              <a:t>Shuffle</a:t>
            </a:r>
            <a:r>
              <a:rPr lang="zh-CN" altLang="en-US" dirty="0">
                <a:ea typeface="宋体" pitchFamily="2" charset="-122"/>
                <a:cs typeface="Times New Roman" pitchFamily="18" charset="0"/>
              </a:rPr>
              <a:t>过程</a:t>
            </a:r>
            <a:endParaRPr lang="en-US" altLang="zh-CN" sz="2800" dirty="0">
              <a:ea typeface="宋体" pitchFamily="2" charset="-122"/>
              <a:cs typeface="Times New Roman" pitchFamily="18" charset="0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l"/>
            </a:pPr>
            <a:r>
              <a:rPr lang="en-US" altLang="zh-CN" dirty="0">
                <a:ea typeface="宋体" pitchFamily="2" charset="-122"/>
                <a:cs typeface="Times New Roman" pitchFamily="18" charset="0"/>
              </a:rPr>
              <a:t>Spark</a:t>
            </a:r>
            <a:r>
              <a:rPr lang="zh-CN" altLang="en-US" dirty="0">
                <a:ea typeface="宋体" pitchFamily="2" charset="-122"/>
                <a:cs typeface="Times New Roman" pitchFamily="18" charset="0"/>
              </a:rPr>
              <a:t>的内存管理</a:t>
            </a:r>
            <a:endParaRPr lang="en-US" altLang="zh-CN" sz="2800" dirty="0">
              <a:ea typeface="宋体" pitchFamily="2" charset="-122"/>
              <a:cs typeface="Times New Roman" pitchFamily="18" charset="0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l"/>
            </a:pPr>
            <a:r>
              <a:rPr lang="en-US" altLang="zh-CN" dirty="0">
                <a:ea typeface="宋体" pitchFamily="2" charset="-122"/>
                <a:cs typeface="Times New Roman" pitchFamily="18" charset="0"/>
              </a:rPr>
              <a:t>Spark</a:t>
            </a:r>
            <a:r>
              <a:rPr lang="zh-CN" altLang="en-US" dirty="0">
                <a:ea typeface="宋体" pitchFamily="2" charset="-122"/>
                <a:cs typeface="Times New Roman" pitchFamily="18" charset="0"/>
              </a:rPr>
              <a:t>的部署模式</a:t>
            </a:r>
            <a:endParaRPr lang="en-US" altLang="zh-CN" dirty="0">
              <a:ea typeface="宋体" pitchFamily="2" charset="-122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74497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1331640" y="764704"/>
            <a:ext cx="6696744" cy="504056"/>
          </a:xfrm>
        </p:spPr>
        <p:txBody>
          <a:bodyPr>
            <a:normAutofit fontScale="90000"/>
          </a:bodyPr>
          <a:lstStyle/>
          <a:p>
            <a:r>
              <a:rPr lang="en-US" altLang="zh-CN" b="1" dirty="0">
                <a:latin typeface="+mn-lt"/>
                <a:ea typeface="宋体" pitchFamily="2" charset="-122"/>
                <a:cs typeface="Times New Roman" pitchFamily="18" charset="0"/>
              </a:rPr>
              <a:t>SPARK</a:t>
            </a:r>
            <a:r>
              <a:rPr lang="zh-CN" altLang="en-US" b="1" dirty="0">
                <a:latin typeface="+mn-lt"/>
                <a:ea typeface="宋体" pitchFamily="2" charset="-122"/>
                <a:cs typeface="Times New Roman" pitchFamily="18" charset="0"/>
              </a:rPr>
              <a:t>的内存管理 </a:t>
            </a:r>
            <a:r>
              <a:rPr lang="en-US" altLang="zh-CN" b="1" dirty="0">
                <a:latin typeface="+mn-lt"/>
                <a:ea typeface="宋体" pitchFamily="2" charset="-122"/>
                <a:cs typeface="Times New Roman" pitchFamily="18" charset="0"/>
              </a:rPr>
              <a:t>– </a:t>
            </a:r>
            <a:r>
              <a:rPr lang="zh-CN" altLang="en-US" b="1" dirty="0">
                <a:latin typeface="+mn-lt"/>
                <a:ea typeface="宋体" pitchFamily="2" charset="-122"/>
                <a:cs typeface="Times New Roman" pitchFamily="18" charset="0"/>
              </a:rPr>
              <a:t>堆内内存（静态）</a:t>
            </a:r>
          </a:p>
        </p:txBody>
      </p:sp>
      <p:pic>
        <p:nvPicPr>
          <p:cNvPr id="17" name="Picture 43" descr="https://www.ibm.com/developerworks/cn/analytics/library/ba-cn-apache-spark-memory-management/image002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399" y="1484784"/>
            <a:ext cx="8397233" cy="482453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42291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utoUpdateAnimBg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1331640" y="764704"/>
            <a:ext cx="6696744" cy="504056"/>
          </a:xfrm>
        </p:spPr>
        <p:txBody>
          <a:bodyPr>
            <a:normAutofit fontScale="90000"/>
          </a:bodyPr>
          <a:lstStyle/>
          <a:p>
            <a:r>
              <a:rPr lang="en-US" altLang="zh-CN" b="1" dirty="0">
                <a:latin typeface="+mn-lt"/>
                <a:ea typeface="宋体" pitchFamily="2" charset="-122"/>
                <a:cs typeface="Times New Roman" pitchFamily="18" charset="0"/>
              </a:rPr>
              <a:t>SPARK</a:t>
            </a:r>
            <a:r>
              <a:rPr lang="zh-CN" altLang="en-US" b="1" dirty="0">
                <a:latin typeface="+mn-lt"/>
                <a:ea typeface="宋体" pitchFamily="2" charset="-122"/>
                <a:cs typeface="Times New Roman" pitchFamily="18" charset="0"/>
              </a:rPr>
              <a:t>的内存管理 </a:t>
            </a:r>
            <a:r>
              <a:rPr lang="en-US" altLang="zh-CN" b="1" dirty="0">
                <a:latin typeface="+mn-lt"/>
                <a:ea typeface="宋体" pitchFamily="2" charset="-122"/>
                <a:cs typeface="Times New Roman" pitchFamily="18" charset="0"/>
              </a:rPr>
              <a:t>– </a:t>
            </a:r>
            <a:r>
              <a:rPr lang="zh-CN" altLang="en-US" b="1" dirty="0">
                <a:latin typeface="+mn-lt"/>
                <a:ea typeface="宋体" pitchFamily="2" charset="-122"/>
                <a:cs typeface="Times New Roman" pitchFamily="18" charset="0"/>
              </a:rPr>
              <a:t>堆内内存（统一）</a:t>
            </a:r>
          </a:p>
        </p:txBody>
      </p:sp>
      <p:pic>
        <p:nvPicPr>
          <p:cNvPr id="5" name="Picture 41" descr="https://www.ibm.com/developerworks/cn/analytics/library/ba-cn-apache-spark-memory-management/image004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556792"/>
            <a:ext cx="8348027" cy="46805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09791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utoUpdateAnimBg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1331640" y="764704"/>
            <a:ext cx="6696744" cy="504056"/>
          </a:xfrm>
        </p:spPr>
        <p:txBody>
          <a:bodyPr>
            <a:normAutofit fontScale="90000"/>
          </a:bodyPr>
          <a:lstStyle/>
          <a:p>
            <a:r>
              <a:rPr lang="en-US" altLang="zh-CN" b="1" dirty="0">
                <a:latin typeface="+mn-lt"/>
                <a:ea typeface="宋体" pitchFamily="2" charset="-122"/>
                <a:cs typeface="Times New Roman" pitchFamily="18" charset="0"/>
              </a:rPr>
              <a:t>SPARK</a:t>
            </a:r>
            <a:r>
              <a:rPr lang="zh-CN" altLang="en-US" b="1" dirty="0">
                <a:latin typeface="+mn-lt"/>
                <a:ea typeface="宋体" pitchFamily="2" charset="-122"/>
                <a:cs typeface="Times New Roman" pitchFamily="18" charset="0"/>
              </a:rPr>
              <a:t>的内存管理 </a:t>
            </a:r>
            <a:r>
              <a:rPr lang="en-US" altLang="zh-CN" b="1" dirty="0">
                <a:latin typeface="+mn-lt"/>
                <a:ea typeface="宋体" pitchFamily="2" charset="-122"/>
                <a:cs typeface="Times New Roman" pitchFamily="18" charset="0"/>
              </a:rPr>
              <a:t>– </a:t>
            </a:r>
            <a:r>
              <a:rPr lang="zh-CN" altLang="en-US" b="1" dirty="0">
                <a:latin typeface="+mn-lt"/>
                <a:ea typeface="宋体" pitchFamily="2" charset="-122"/>
                <a:cs typeface="Times New Roman" pitchFamily="18" charset="0"/>
              </a:rPr>
              <a:t>堆外内存（静态）</a:t>
            </a:r>
          </a:p>
        </p:txBody>
      </p:sp>
      <p:pic>
        <p:nvPicPr>
          <p:cNvPr id="5" name="Picture 42" descr="https://www.ibm.com/developerworks/cn/analytics/library/ba-cn-apache-spark-memory-management/image003.png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43"/>
          <a:stretch/>
        </p:blipFill>
        <p:spPr bwMode="auto">
          <a:xfrm>
            <a:off x="611560" y="1484784"/>
            <a:ext cx="7776864" cy="480105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48960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utoUpdateAnimBg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1331640" y="764704"/>
            <a:ext cx="6696744" cy="504056"/>
          </a:xfrm>
        </p:spPr>
        <p:txBody>
          <a:bodyPr>
            <a:normAutofit fontScale="90000"/>
          </a:bodyPr>
          <a:lstStyle/>
          <a:p>
            <a:r>
              <a:rPr lang="en-US" altLang="zh-CN" b="1" dirty="0">
                <a:latin typeface="+mn-lt"/>
                <a:ea typeface="宋体" pitchFamily="2" charset="-122"/>
                <a:cs typeface="Times New Roman" pitchFamily="18" charset="0"/>
              </a:rPr>
              <a:t>SPARK</a:t>
            </a:r>
            <a:r>
              <a:rPr lang="zh-CN" altLang="en-US" b="1" dirty="0">
                <a:latin typeface="+mn-lt"/>
                <a:ea typeface="宋体" pitchFamily="2" charset="-122"/>
                <a:cs typeface="Times New Roman" pitchFamily="18" charset="0"/>
              </a:rPr>
              <a:t>的内存管理 </a:t>
            </a:r>
            <a:r>
              <a:rPr lang="en-US" altLang="zh-CN" b="1" dirty="0">
                <a:latin typeface="+mn-lt"/>
                <a:ea typeface="宋体" pitchFamily="2" charset="-122"/>
                <a:cs typeface="Times New Roman" pitchFamily="18" charset="0"/>
              </a:rPr>
              <a:t>– </a:t>
            </a:r>
            <a:r>
              <a:rPr lang="zh-CN" altLang="en-US" b="1" dirty="0">
                <a:latin typeface="+mn-lt"/>
                <a:ea typeface="宋体" pitchFamily="2" charset="-122"/>
                <a:cs typeface="Times New Roman" pitchFamily="18" charset="0"/>
              </a:rPr>
              <a:t>堆外内存（统一）</a:t>
            </a:r>
          </a:p>
        </p:txBody>
      </p:sp>
      <p:pic>
        <p:nvPicPr>
          <p:cNvPr id="6" name="Picture 40" descr="https://www.ibm.com/developerworks/cn/analytics/library/ba-cn-apache-spark-memory-management/image005.png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79"/>
          <a:stretch/>
        </p:blipFill>
        <p:spPr bwMode="auto">
          <a:xfrm>
            <a:off x="611560" y="1772816"/>
            <a:ext cx="7920880" cy="424847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40164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utoUpdateAnimBg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1331640" y="764704"/>
            <a:ext cx="6696744" cy="504056"/>
          </a:xfrm>
        </p:spPr>
        <p:txBody>
          <a:bodyPr>
            <a:normAutofit fontScale="90000"/>
          </a:bodyPr>
          <a:lstStyle/>
          <a:p>
            <a:r>
              <a:rPr lang="en-US" altLang="zh-CN" b="1" dirty="0">
                <a:latin typeface="+mn-lt"/>
                <a:ea typeface="宋体" pitchFamily="2" charset="-122"/>
                <a:cs typeface="Times New Roman" pitchFamily="18" charset="0"/>
              </a:rPr>
              <a:t>SPARK</a:t>
            </a:r>
            <a:r>
              <a:rPr lang="zh-CN" altLang="en-US" b="1" dirty="0">
                <a:latin typeface="+mn-lt"/>
                <a:ea typeface="宋体" pitchFamily="2" charset="-122"/>
                <a:cs typeface="Times New Roman" pitchFamily="18" charset="0"/>
              </a:rPr>
              <a:t>的内存管理 </a:t>
            </a:r>
            <a:r>
              <a:rPr lang="en-US" altLang="zh-CN" b="1" dirty="0">
                <a:latin typeface="+mn-lt"/>
                <a:ea typeface="宋体" pitchFamily="2" charset="-122"/>
                <a:cs typeface="Times New Roman" pitchFamily="18" charset="0"/>
              </a:rPr>
              <a:t>– </a:t>
            </a:r>
            <a:r>
              <a:rPr lang="zh-CN" altLang="en-US" b="1" dirty="0">
                <a:latin typeface="+mn-lt"/>
                <a:ea typeface="宋体" pitchFamily="2" charset="-122"/>
                <a:cs typeface="Times New Roman" pitchFamily="18" charset="0"/>
              </a:rPr>
              <a:t>动态占用机制</a:t>
            </a:r>
          </a:p>
        </p:txBody>
      </p:sp>
      <p:pic>
        <p:nvPicPr>
          <p:cNvPr id="5" name="Picture 39" descr="https://www.ibm.com/developerworks/cn/analytics/library/ba-cn-apache-spark-memory-management/image006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412776"/>
            <a:ext cx="8480141" cy="345638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矩形 1"/>
          <p:cNvSpPr/>
          <p:nvPr/>
        </p:nvSpPr>
        <p:spPr>
          <a:xfrm>
            <a:off x="395535" y="4941168"/>
            <a:ext cx="8336125" cy="16235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ts val="2000"/>
              </a:lnSpc>
              <a:spcBef>
                <a:spcPts val="100"/>
              </a:spcBef>
              <a:spcAft>
                <a:spcPts val="100"/>
              </a:spcAft>
              <a:buFont typeface="+mj-lt"/>
              <a:buAutoNum type="arabicParenR"/>
            </a:pPr>
            <a:r>
              <a:rPr lang="zh-CN" altLang="zh-CN" sz="1200" kern="100" spc="50" dirty="0">
                <a:latin typeface="Times New Roman" panose="02020603050405020304" pitchFamily="18" charset="0"/>
                <a:ea typeface="宋体" panose="02010600030101010101" pitchFamily="2" charset="-122"/>
              </a:rPr>
              <a:t>设定基本的存储内存和执行内存区域（</a:t>
            </a:r>
            <a:r>
              <a:rPr lang="en-US" altLang="zh-CN" sz="1200" kern="100" spc="5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spark.storage.storageFraction</a:t>
            </a:r>
            <a:r>
              <a:rPr lang="en-US" altLang="zh-CN" sz="1200" kern="100" spc="50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zh-CN" altLang="zh-CN" sz="1200" kern="100" spc="50" dirty="0">
                <a:latin typeface="Times New Roman" panose="02020603050405020304" pitchFamily="18" charset="0"/>
                <a:ea typeface="宋体" panose="02010600030101010101" pitchFamily="2" charset="-122"/>
              </a:rPr>
              <a:t>参数），该设定确定了双方各自拥有的空间的范围</a:t>
            </a:r>
          </a:p>
          <a:p>
            <a:pPr marL="342900" lvl="0" indent="-342900">
              <a:lnSpc>
                <a:spcPts val="2000"/>
              </a:lnSpc>
              <a:spcBef>
                <a:spcPts val="100"/>
              </a:spcBef>
              <a:spcAft>
                <a:spcPts val="100"/>
              </a:spcAft>
              <a:buFont typeface="+mj-lt"/>
              <a:buAutoNum type="arabicParenR"/>
            </a:pPr>
            <a:r>
              <a:rPr lang="zh-CN" altLang="zh-CN" sz="1200" kern="100" spc="50" dirty="0">
                <a:latin typeface="Times New Roman" panose="02020603050405020304" pitchFamily="18" charset="0"/>
                <a:ea typeface="宋体" panose="02010600030101010101" pitchFamily="2" charset="-122"/>
              </a:rPr>
              <a:t>双方的空间都不足时，则存储到硬盘；若己方空间不足而对方空余时，可借用对方的空间</a:t>
            </a:r>
            <a:r>
              <a:rPr lang="en-US" altLang="zh-CN" sz="1200" kern="100" spc="50" dirty="0">
                <a:latin typeface="Times New Roman" panose="02020603050405020304" pitchFamily="18" charset="0"/>
                <a:ea typeface="宋体" panose="02010600030101010101" pitchFamily="2" charset="-122"/>
              </a:rPr>
              <a:t>;</a:t>
            </a:r>
            <a:r>
              <a:rPr lang="zh-CN" altLang="zh-CN" sz="1200" kern="100" spc="50" dirty="0">
                <a:latin typeface="Times New Roman" panose="02020603050405020304" pitchFamily="18" charset="0"/>
                <a:ea typeface="宋体" panose="02010600030101010101" pitchFamily="2" charset="-122"/>
              </a:rPr>
              <a:t>（存储空间不足是指不足以放下一个完整的</a:t>
            </a:r>
            <a:r>
              <a:rPr lang="en-US" altLang="zh-CN" sz="1200" kern="100" spc="50" dirty="0">
                <a:latin typeface="Times New Roman" panose="02020603050405020304" pitchFamily="18" charset="0"/>
                <a:ea typeface="宋体" panose="02010600030101010101" pitchFamily="2" charset="-122"/>
              </a:rPr>
              <a:t> Block</a:t>
            </a:r>
            <a:r>
              <a:rPr lang="zh-CN" altLang="zh-CN" sz="1200" kern="100" spc="50" dirty="0">
                <a:latin typeface="Times New Roman" panose="02020603050405020304" pitchFamily="18" charset="0"/>
                <a:ea typeface="宋体" panose="02010600030101010101" pitchFamily="2" charset="-122"/>
              </a:rPr>
              <a:t>）</a:t>
            </a:r>
          </a:p>
          <a:p>
            <a:pPr marL="342900" lvl="0" indent="-342900">
              <a:lnSpc>
                <a:spcPts val="2000"/>
              </a:lnSpc>
              <a:spcBef>
                <a:spcPts val="100"/>
              </a:spcBef>
              <a:spcAft>
                <a:spcPts val="100"/>
              </a:spcAft>
              <a:buFont typeface="+mj-lt"/>
              <a:buAutoNum type="arabicParenR"/>
            </a:pPr>
            <a:r>
              <a:rPr lang="zh-CN" altLang="zh-CN" sz="1200" kern="100" spc="50" dirty="0">
                <a:latin typeface="Times New Roman" panose="02020603050405020304" pitchFamily="18" charset="0"/>
                <a:ea typeface="宋体" panose="02010600030101010101" pitchFamily="2" charset="-122"/>
              </a:rPr>
              <a:t>执行内存的空间被对方占用后，可让对方将占用的部分转存到硬盘，然后</a:t>
            </a:r>
            <a:r>
              <a:rPr lang="en-US" altLang="zh-CN" sz="1200" kern="100" spc="50" dirty="0">
                <a:latin typeface="Times New Roman" panose="02020603050405020304" pitchFamily="18" charset="0"/>
                <a:ea typeface="宋体" panose="02010600030101010101" pitchFamily="2" charset="-122"/>
              </a:rPr>
              <a:t>"</a:t>
            </a:r>
            <a:r>
              <a:rPr lang="zh-CN" altLang="zh-CN" sz="1200" kern="100" spc="50" dirty="0">
                <a:latin typeface="Times New Roman" panose="02020603050405020304" pitchFamily="18" charset="0"/>
                <a:ea typeface="宋体" panose="02010600030101010101" pitchFamily="2" charset="-122"/>
              </a:rPr>
              <a:t>归还</a:t>
            </a:r>
            <a:r>
              <a:rPr lang="en-US" altLang="zh-CN" sz="1200" kern="100" spc="50" dirty="0">
                <a:latin typeface="Times New Roman" panose="02020603050405020304" pitchFamily="18" charset="0"/>
                <a:ea typeface="宋体" panose="02010600030101010101" pitchFamily="2" charset="-122"/>
              </a:rPr>
              <a:t>"</a:t>
            </a:r>
            <a:r>
              <a:rPr lang="zh-CN" altLang="zh-CN" sz="1200" kern="100" spc="50" dirty="0">
                <a:latin typeface="Times New Roman" panose="02020603050405020304" pitchFamily="18" charset="0"/>
                <a:ea typeface="宋体" panose="02010600030101010101" pitchFamily="2" charset="-122"/>
              </a:rPr>
              <a:t>借用的空间</a:t>
            </a:r>
          </a:p>
          <a:p>
            <a:r>
              <a:rPr lang="en-US" altLang="zh-CN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4)      </a:t>
            </a:r>
            <a:r>
              <a:rPr lang="zh-CN" altLang="zh-CN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存储内存的空间被对方占用后，无法让对方</a:t>
            </a:r>
            <a:r>
              <a:rPr lang="en-US" altLang="zh-CN" sz="1200" dirty="0">
                <a:latin typeface="Times New Roman" panose="02020603050405020304" pitchFamily="18" charset="0"/>
                <a:ea typeface="宋体" panose="02010600030101010101" pitchFamily="2" charset="-122"/>
              </a:rPr>
              <a:t>“</a:t>
            </a:r>
            <a:r>
              <a:rPr lang="zh-CN" altLang="zh-CN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归还</a:t>
            </a:r>
            <a:r>
              <a:rPr lang="en-US" altLang="zh-CN" sz="1200" dirty="0">
                <a:latin typeface="Times New Roman" panose="02020603050405020304" pitchFamily="18" charset="0"/>
                <a:ea typeface="宋体" panose="02010600030101010101" pitchFamily="2" charset="-122"/>
              </a:rPr>
              <a:t>”</a:t>
            </a:r>
            <a:r>
              <a:rPr lang="zh-CN" altLang="zh-CN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zh-CN" altLang="en-US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只有等待结束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440147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utoUpdateAnimBg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1619672" y="740963"/>
            <a:ext cx="6192688" cy="504056"/>
          </a:xfrm>
        </p:spPr>
        <p:txBody>
          <a:bodyPr>
            <a:normAutofit fontScale="90000"/>
          </a:bodyPr>
          <a:lstStyle/>
          <a:p>
            <a:r>
              <a:rPr lang="en-US" altLang="zh-CN" b="1" dirty="0">
                <a:latin typeface="+mn-lt"/>
                <a:ea typeface="宋体" pitchFamily="2" charset="-122"/>
                <a:cs typeface="Times New Roman" pitchFamily="18" charset="0"/>
              </a:rPr>
              <a:t>SPARK</a:t>
            </a:r>
            <a:r>
              <a:rPr lang="zh-CN" altLang="en-US" b="1" dirty="0">
                <a:latin typeface="+mn-lt"/>
                <a:ea typeface="宋体" pitchFamily="2" charset="-122"/>
                <a:cs typeface="Times New Roman" pitchFamily="18" charset="0"/>
              </a:rPr>
              <a:t>的内存管理 </a:t>
            </a:r>
            <a:r>
              <a:rPr lang="en-US" altLang="zh-CN" b="1" dirty="0">
                <a:latin typeface="+mn-lt"/>
                <a:ea typeface="宋体" pitchFamily="2" charset="-122"/>
                <a:cs typeface="Times New Roman" pitchFamily="18" charset="0"/>
              </a:rPr>
              <a:t>– </a:t>
            </a:r>
            <a:r>
              <a:rPr lang="zh-CN" altLang="en-US" b="1" dirty="0">
                <a:latin typeface="+mn-lt"/>
                <a:ea typeface="宋体" pitchFamily="2" charset="-122"/>
                <a:cs typeface="Times New Roman" pitchFamily="18" charset="0"/>
              </a:rPr>
              <a:t>内存管理接口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245019"/>
            <a:ext cx="5194567" cy="5118363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5880397" y="2348880"/>
            <a:ext cx="1569660" cy="369332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zh-CN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申请存储内存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5880397" y="3265869"/>
            <a:ext cx="1569660" cy="369332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zh-CN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申请执行内存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5895164" y="4547578"/>
            <a:ext cx="1569660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zh-CN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释放存储内存</a:t>
            </a:r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5895164" y="4118800"/>
            <a:ext cx="1569660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zh-CN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释放执行内存</a:t>
            </a:r>
            <a:endParaRPr lang="zh-CN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5895164" y="4983825"/>
            <a:ext cx="1569660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zh-CN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释放展开内存</a:t>
            </a:r>
            <a:endParaRPr lang="zh-CN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5880397" y="2809487"/>
            <a:ext cx="1569660" cy="369332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zh-CN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申请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展开</a:t>
            </a:r>
            <a:r>
              <a:rPr lang="zh-CN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内存</a:t>
            </a:r>
            <a:endParaRPr lang="zh-CN" altLang="en-US" dirty="0"/>
          </a:p>
        </p:txBody>
      </p:sp>
      <p:cxnSp>
        <p:nvCxnSpPr>
          <p:cNvPr id="15" name="直接箭头连接符 14"/>
          <p:cNvCxnSpPr>
            <a:endCxn id="5" idx="1"/>
          </p:cNvCxnSpPr>
          <p:nvPr/>
        </p:nvCxnSpPr>
        <p:spPr>
          <a:xfrm flipV="1">
            <a:off x="4499992" y="2533546"/>
            <a:ext cx="1380405" cy="874864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>
            <a:endCxn id="14" idx="1"/>
          </p:cNvCxnSpPr>
          <p:nvPr/>
        </p:nvCxnSpPr>
        <p:spPr>
          <a:xfrm flipV="1">
            <a:off x="4390849" y="2994153"/>
            <a:ext cx="1489548" cy="622098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>
            <a:endCxn id="7" idx="1"/>
          </p:cNvCxnSpPr>
          <p:nvPr/>
        </p:nvCxnSpPr>
        <p:spPr>
          <a:xfrm flipV="1">
            <a:off x="4310737" y="3450535"/>
            <a:ext cx="1569660" cy="365986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>
            <a:endCxn id="10" idx="1"/>
          </p:cNvCxnSpPr>
          <p:nvPr/>
        </p:nvCxnSpPr>
        <p:spPr>
          <a:xfrm>
            <a:off x="4283968" y="4008372"/>
            <a:ext cx="1611196" cy="295094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/>
          <p:cNvCxnSpPr>
            <a:endCxn id="9" idx="1"/>
          </p:cNvCxnSpPr>
          <p:nvPr/>
        </p:nvCxnSpPr>
        <p:spPr>
          <a:xfrm>
            <a:off x="3862500" y="4416898"/>
            <a:ext cx="2032664" cy="315346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>
            <a:endCxn id="11" idx="1"/>
          </p:cNvCxnSpPr>
          <p:nvPr/>
        </p:nvCxnSpPr>
        <p:spPr>
          <a:xfrm>
            <a:off x="3738590" y="4826152"/>
            <a:ext cx="2156574" cy="342339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7257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utoUpdateAnimBg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1619672" y="740963"/>
            <a:ext cx="6192688" cy="504056"/>
          </a:xfrm>
        </p:spPr>
        <p:txBody>
          <a:bodyPr>
            <a:normAutofit fontScale="90000"/>
          </a:bodyPr>
          <a:lstStyle/>
          <a:p>
            <a:r>
              <a:rPr lang="en-US" altLang="zh-CN" b="1" dirty="0">
                <a:latin typeface="+mn-lt"/>
                <a:ea typeface="宋体" pitchFamily="2" charset="-122"/>
                <a:cs typeface="Times New Roman" pitchFamily="18" charset="0"/>
              </a:rPr>
              <a:t>SPARK</a:t>
            </a:r>
            <a:r>
              <a:rPr lang="zh-CN" altLang="en-US" b="1" dirty="0">
                <a:latin typeface="+mn-lt"/>
                <a:ea typeface="宋体" pitchFamily="2" charset="-122"/>
                <a:cs typeface="Times New Roman" pitchFamily="18" charset="0"/>
              </a:rPr>
              <a:t>的内存管理 </a:t>
            </a:r>
            <a:r>
              <a:rPr lang="en-US" altLang="zh-CN" b="1" dirty="0">
                <a:latin typeface="+mn-lt"/>
                <a:ea typeface="宋体" pitchFamily="2" charset="-122"/>
                <a:cs typeface="Times New Roman" pitchFamily="18" charset="0"/>
              </a:rPr>
              <a:t>– RDD</a:t>
            </a:r>
            <a:r>
              <a:rPr lang="zh-CN" altLang="en-US" b="1" dirty="0">
                <a:latin typeface="+mn-lt"/>
                <a:ea typeface="宋体" pitchFamily="2" charset="-122"/>
                <a:cs typeface="Times New Roman" pitchFamily="18" charset="0"/>
              </a:rPr>
              <a:t>缓存</a:t>
            </a:r>
          </a:p>
        </p:txBody>
      </p:sp>
      <p:pic>
        <p:nvPicPr>
          <p:cNvPr id="16" name="Picture 38" descr="https://www.ibm.com/developerworks/cn/analytics/library/ba-cn-apache-spark-memory-management/image007.png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9" r="5144" b="1961"/>
          <a:stretch/>
        </p:blipFill>
        <p:spPr bwMode="auto">
          <a:xfrm>
            <a:off x="251520" y="1269121"/>
            <a:ext cx="5112569" cy="28083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4089" y="1340768"/>
            <a:ext cx="3598819" cy="1496988"/>
          </a:xfrm>
          <a:prstGeom prst="rect">
            <a:avLst/>
          </a:prstGeom>
        </p:spPr>
      </p:pic>
      <p:pic>
        <p:nvPicPr>
          <p:cNvPr id="19" name="Picture 37" descr="https://www.ibm.com/developerworks/cn/analytics/library/ba-cn-apache-spark-memory-management/image008.pn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4224" y="3727217"/>
            <a:ext cx="4081524" cy="2616721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矩形 5"/>
          <p:cNvSpPr/>
          <p:nvPr/>
        </p:nvSpPr>
        <p:spPr>
          <a:xfrm>
            <a:off x="139688" y="4112248"/>
            <a:ext cx="515239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将</a:t>
            </a:r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rPr>
              <a:t>Partition</a:t>
            </a:r>
            <a:r>
              <a:rPr lang="zh-CN" altLang="zh-CN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由不连续的存储空间转换为连续存储空间的过程，</a:t>
            </a:r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rPr>
              <a:t>Spark</a:t>
            </a:r>
            <a:r>
              <a:rPr lang="zh-CN" altLang="zh-CN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称之为</a:t>
            </a:r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rPr>
              <a:t>"</a:t>
            </a:r>
            <a:r>
              <a:rPr lang="zh-CN" altLang="zh-CN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展开</a:t>
            </a:r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rPr>
              <a:t>"</a:t>
            </a:r>
            <a:r>
              <a:rPr lang="zh-CN" altLang="zh-CN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rPr>
              <a:t>Unroll</a:t>
            </a:r>
            <a:r>
              <a:rPr lang="zh-CN" altLang="zh-CN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</a:t>
            </a:r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130042" y="4793394"/>
            <a:ext cx="47923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同一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 Partition </a:t>
            </a:r>
            <a:r>
              <a:rPr lang="zh-CN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的不同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 Record </a:t>
            </a:r>
            <a:r>
              <a:rPr lang="zh-CN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的空间并不连续</a:t>
            </a:r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107504" y="5213659"/>
            <a:ext cx="5848805" cy="14516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ts val="2000"/>
              </a:lnSpc>
              <a:spcBef>
                <a:spcPts val="100"/>
              </a:spcBef>
              <a:spcAft>
                <a:spcPts val="100"/>
              </a:spcAft>
              <a:buFont typeface="+mj-lt"/>
              <a:buAutoNum type="arabicParenR"/>
            </a:pPr>
            <a:r>
              <a:rPr lang="zh-CN" altLang="zh-CN" sz="1100" kern="100" spc="50" dirty="0">
                <a:latin typeface="Times New Roman" panose="02020603050405020304" pitchFamily="18" charset="0"/>
                <a:ea typeface="宋体" panose="02010600030101010101" pitchFamily="2" charset="-122"/>
              </a:rPr>
              <a:t>被淘汰的旧</a:t>
            </a:r>
            <a:r>
              <a:rPr lang="en-US" altLang="zh-CN" sz="1100" kern="100" spc="50" dirty="0">
                <a:latin typeface="Times New Roman" panose="02020603050405020304" pitchFamily="18" charset="0"/>
                <a:ea typeface="宋体" panose="02010600030101010101" pitchFamily="2" charset="-122"/>
              </a:rPr>
              <a:t> Block </a:t>
            </a:r>
            <a:r>
              <a:rPr lang="zh-CN" altLang="zh-CN" sz="1100" kern="100" spc="50" dirty="0">
                <a:latin typeface="Times New Roman" panose="02020603050405020304" pitchFamily="18" charset="0"/>
                <a:ea typeface="宋体" panose="02010600030101010101" pitchFamily="2" charset="-122"/>
              </a:rPr>
              <a:t>要与新</a:t>
            </a:r>
            <a:r>
              <a:rPr lang="en-US" altLang="zh-CN" sz="1100" kern="100" spc="50" dirty="0">
                <a:latin typeface="Times New Roman" panose="02020603050405020304" pitchFamily="18" charset="0"/>
                <a:ea typeface="宋体" panose="02010600030101010101" pitchFamily="2" charset="-122"/>
              </a:rPr>
              <a:t> Block </a:t>
            </a:r>
            <a:r>
              <a:rPr lang="zh-CN" altLang="zh-CN" sz="1100" kern="100" spc="50" dirty="0">
                <a:latin typeface="Times New Roman" panose="02020603050405020304" pitchFamily="18" charset="0"/>
                <a:ea typeface="宋体" panose="02010600030101010101" pitchFamily="2" charset="-122"/>
              </a:rPr>
              <a:t>的</a:t>
            </a:r>
            <a:r>
              <a:rPr lang="en-US" altLang="zh-CN" sz="1100" kern="100" spc="50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1100" kern="100" spc="5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MemoryMode</a:t>
            </a:r>
            <a:r>
              <a:rPr lang="en-US" altLang="zh-CN" sz="1100" kern="100" spc="50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zh-CN" altLang="zh-CN" sz="1100" kern="100" spc="50" dirty="0">
                <a:latin typeface="Times New Roman" panose="02020603050405020304" pitchFamily="18" charset="0"/>
                <a:ea typeface="宋体" panose="02010600030101010101" pitchFamily="2" charset="-122"/>
              </a:rPr>
              <a:t>相同，即同属于堆外或堆内内存</a:t>
            </a:r>
          </a:p>
          <a:p>
            <a:pPr marL="342900" lvl="0" indent="-342900">
              <a:lnSpc>
                <a:spcPts val="2000"/>
              </a:lnSpc>
              <a:spcBef>
                <a:spcPts val="100"/>
              </a:spcBef>
              <a:spcAft>
                <a:spcPts val="100"/>
              </a:spcAft>
              <a:buFont typeface="+mj-lt"/>
              <a:buAutoNum type="arabicParenR"/>
            </a:pPr>
            <a:r>
              <a:rPr lang="zh-CN" altLang="zh-CN" sz="1100" kern="100" spc="50" dirty="0">
                <a:latin typeface="Times New Roman" panose="02020603050405020304" pitchFamily="18" charset="0"/>
                <a:ea typeface="宋体" panose="02010600030101010101" pitchFamily="2" charset="-122"/>
              </a:rPr>
              <a:t>新旧</a:t>
            </a:r>
            <a:r>
              <a:rPr lang="en-US" altLang="zh-CN" sz="1100" kern="100" spc="50" dirty="0">
                <a:latin typeface="Times New Roman" panose="02020603050405020304" pitchFamily="18" charset="0"/>
                <a:ea typeface="宋体" panose="02010600030101010101" pitchFamily="2" charset="-122"/>
              </a:rPr>
              <a:t> Block </a:t>
            </a:r>
            <a:r>
              <a:rPr lang="zh-CN" altLang="zh-CN" sz="1100" kern="100" spc="50" dirty="0">
                <a:latin typeface="Times New Roman" panose="02020603050405020304" pitchFamily="18" charset="0"/>
                <a:ea typeface="宋体" panose="02010600030101010101" pitchFamily="2" charset="-122"/>
              </a:rPr>
              <a:t>不能属于同一个</a:t>
            </a:r>
            <a:r>
              <a:rPr lang="en-US" altLang="zh-CN" sz="1100" kern="100" spc="50" dirty="0">
                <a:latin typeface="Times New Roman" panose="02020603050405020304" pitchFamily="18" charset="0"/>
                <a:ea typeface="宋体" panose="02010600030101010101" pitchFamily="2" charset="-122"/>
              </a:rPr>
              <a:t> RDD</a:t>
            </a:r>
            <a:r>
              <a:rPr lang="zh-CN" altLang="zh-CN" sz="1100" kern="100" spc="50" dirty="0">
                <a:latin typeface="Times New Roman" panose="02020603050405020304" pitchFamily="18" charset="0"/>
                <a:ea typeface="宋体" panose="02010600030101010101" pitchFamily="2" charset="-122"/>
              </a:rPr>
              <a:t>，避免循环淘汰</a:t>
            </a:r>
          </a:p>
          <a:p>
            <a:pPr marL="342900" lvl="0" indent="-342900">
              <a:lnSpc>
                <a:spcPts val="2000"/>
              </a:lnSpc>
              <a:spcBef>
                <a:spcPts val="100"/>
              </a:spcBef>
              <a:spcAft>
                <a:spcPts val="100"/>
              </a:spcAft>
              <a:buFont typeface="+mj-lt"/>
              <a:buAutoNum type="arabicParenR"/>
            </a:pPr>
            <a:r>
              <a:rPr lang="zh-CN" altLang="zh-CN" sz="1100" kern="100" spc="50" dirty="0">
                <a:latin typeface="Times New Roman" panose="02020603050405020304" pitchFamily="18" charset="0"/>
                <a:ea typeface="宋体" panose="02010600030101010101" pitchFamily="2" charset="-122"/>
              </a:rPr>
              <a:t>旧</a:t>
            </a:r>
            <a:r>
              <a:rPr lang="en-US" altLang="zh-CN" sz="1100" kern="100" spc="50" dirty="0">
                <a:latin typeface="Times New Roman" panose="02020603050405020304" pitchFamily="18" charset="0"/>
                <a:ea typeface="宋体" panose="02010600030101010101" pitchFamily="2" charset="-122"/>
              </a:rPr>
              <a:t> Block </a:t>
            </a:r>
            <a:r>
              <a:rPr lang="zh-CN" altLang="zh-CN" sz="1100" kern="100" spc="50" dirty="0">
                <a:latin typeface="Times New Roman" panose="02020603050405020304" pitchFamily="18" charset="0"/>
                <a:ea typeface="宋体" panose="02010600030101010101" pitchFamily="2" charset="-122"/>
              </a:rPr>
              <a:t>所属</a:t>
            </a:r>
            <a:r>
              <a:rPr lang="en-US" altLang="zh-CN" sz="1100" kern="100" spc="50" dirty="0">
                <a:latin typeface="Times New Roman" panose="02020603050405020304" pitchFamily="18" charset="0"/>
                <a:ea typeface="宋体" panose="02010600030101010101" pitchFamily="2" charset="-122"/>
              </a:rPr>
              <a:t> RDD </a:t>
            </a:r>
            <a:r>
              <a:rPr lang="zh-CN" altLang="zh-CN" sz="1100" kern="100" spc="50" dirty="0">
                <a:latin typeface="Times New Roman" panose="02020603050405020304" pitchFamily="18" charset="0"/>
                <a:ea typeface="宋体" panose="02010600030101010101" pitchFamily="2" charset="-122"/>
              </a:rPr>
              <a:t>不能处于被读状态，避免引发一致性问题</a:t>
            </a:r>
          </a:p>
          <a:p>
            <a:pPr marL="342900" lvl="0" indent="-342900">
              <a:lnSpc>
                <a:spcPts val="2000"/>
              </a:lnSpc>
              <a:spcBef>
                <a:spcPts val="100"/>
              </a:spcBef>
              <a:spcAft>
                <a:spcPts val="100"/>
              </a:spcAft>
              <a:buFont typeface="+mj-lt"/>
              <a:buAutoNum type="arabicParenR"/>
            </a:pPr>
            <a:r>
              <a:rPr lang="zh-CN" altLang="zh-CN" sz="1100" kern="100" spc="50" dirty="0">
                <a:latin typeface="Times New Roman" panose="02020603050405020304" pitchFamily="18" charset="0"/>
                <a:ea typeface="宋体" panose="02010600030101010101" pitchFamily="2" charset="-122"/>
              </a:rPr>
              <a:t>遍历</a:t>
            </a:r>
            <a:r>
              <a:rPr lang="en-US" altLang="zh-CN" sz="1100" kern="100" spc="50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1100" kern="100" spc="5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LinkedHashMap</a:t>
            </a:r>
            <a:r>
              <a:rPr lang="en-US" altLang="zh-CN" sz="1100" kern="100" spc="50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zh-CN" altLang="zh-CN" sz="1100" kern="100" spc="50" dirty="0">
                <a:latin typeface="Times New Roman" panose="02020603050405020304" pitchFamily="18" charset="0"/>
                <a:ea typeface="宋体" panose="02010600030101010101" pitchFamily="2" charset="-122"/>
              </a:rPr>
              <a:t>中</a:t>
            </a:r>
            <a:r>
              <a:rPr lang="en-US" altLang="zh-CN" sz="1100" kern="100" spc="50" dirty="0">
                <a:latin typeface="Times New Roman" panose="02020603050405020304" pitchFamily="18" charset="0"/>
                <a:ea typeface="宋体" panose="02010600030101010101" pitchFamily="2" charset="-122"/>
              </a:rPr>
              <a:t> Block</a:t>
            </a:r>
            <a:r>
              <a:rPr lang="zh-CN" altLang="zh-CN" sz="1100" kern="100" spc="50" dirty="0">
                <a:latin typeface="Times New Roman" panose="02020603050405020304" pitchFamily="18" charset="0"/>
                <a:ea typeface="宋体" panose="02010600030101010101" pitchFamily="2" charset="-122"/>
              </a:rPr>
              <a:t>，按照最近最少使用（</a:t>
            </a:r>
            <a:r>
              <a:rPr lang="en-US" altLang="zh-CN" sz="1100" kern="100" spc="50" dirty="0">
                <a:latin typeface="Times New Roman" panose="02020603050405020304" pitchFamily="18" charset="0"/>
                <a:ea typeface="宋体" panose="02010600030101010101" pitchFamily="2" charset="-122"/>
              </a:rPr>
              <a:t>LRU</a:t>
            </a:r>
            <a:r>
              <a:rPr lang="zh-CN" altLang="zh-CN" sz="1100" kern="100" spc="50" dirty="0">
                <a:latin typeface="Times New Roman" panose="02020603050405020304" pitchFamily="18" charset="0"/>
                <a:ea typeface="宋体" panose="02010600030101010101" pitchFamily="2" charset="-122"/>
              </a:rPr>
              <a:t>）的顺序淘汰，直到满足新</a:t>
            </a:r>
            <a:r>
              <a:rPr lang="en-US" altLang="zh-CN" sz="1100" kern="100" spc="50" dirty="0">
                <a:latin typeface="Times New Roman" panose="02020603050405020304" pitchFamily="18" charset="0"/>
                <a:ea typeface="宋体" panose="02010600030101010101" pitchFamily="2" charset="-122"/>
              </a:rPr>
              <a:t> Block </a:t>
            </a:r>
            <a:r>
              <a:rPr lang="zh-CN" altLang="zh-CN" sz="1100" kern="100" spc="50" dirty="0">
                <a:latin typeface="Times New Roman" panose="02020603050405020304" pitchFamily="18" charset="0"/>
                <a:ea typeface="宋体" panose="02010600030101010101" pitchFamily="2" charset="-122"/>
              </a:rPr>
              <a:t>所需的空间。其中</a:t>
            </a:r>
            <a:r>
              <a:rPr lang="en-US" altLang="zh-CN" sz="1100" kern="100" spc="50" dirty="0">
                <a:latin typeface="Times New Roman" panose="02020603050405020304" pitchFamily="18" charset="0"/>
                <a:ea typeface="宋体" panose="02010600030101010101" pitchFamily="2" charset="-122"/>
              </a:rPr>
              <a:t> LRU </a:t>
            </a:r>
            <a:r>
              <a:rPr lang="zh-CN" altLang="zh-CN" sz="1100" kern="100" spc="50" dirty="0">
                <a:latin typeface="Times New Roman" panose="02020603050405020304" pitchFamily="18" charset="0"/>
                <a:ea typeface="宋体" panose="02010600030101010101" pitchFamily="2" charset="-122"/>
              </a:rPr>
              <a:t>是</a:t>
            </a:r>
            <a:r>
              <a:rPr lang="en-US" altLang="zh-CN" sz="1100" kern="100" spc="50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1100" kern="100" spc="5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LinkedHashMap</a:t>
            </a:r>
            <a:r>
              <a:rPr lang="en-US" altLang="zh-CN" sz="1100" kern="100" spc="50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zh-CN" altLang="zh-CN" sz="1100" kern="100" spc="50" dirty="0">
                <a:latin typeface="Times New Roman" panose="02020603050405020304" pitchFamily="18" charset="0"/>
                <a:ea typeface="宋体" panose="02010600030101010101" pitchFamily="2" charset="-122"/>
              </a:rPr>
              <a:t>的特性。</a:t>
            </a:r>
            <a:endParaRPr lang="zh-CN" altLang="zh-CN" sz="1100" kern="100" spc="5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61944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utoUpdateAnimBg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1619672" y="740963"/>
            <a:ext cx="6192688" cy="504056"/>
          </a:xfrm>
        </p:spPr>
        <p:txBody>
          <a:bodyPr>
            <a:normAutofit fontScale="90000"/>
          </a:bodyPr>
          <a:lstStyle/>
          <a:p>
            <a:r>
              <a:rPr lang="en-US" altLang="zh-CN" b="1" dirty="0">
                <a:latin typeface="+mn-lt"/>
                <a:ea typeface="宋体" pitchFamily="2" charset="-122"/>
                <a:cs typeface="Times New Roman" pitchFamily="18" charset="0"/>
              </a:rPr>
              <a:t>SPARK</a:t>
            </a:r>
            <a:r>
              <a:rPr lang="zh-CN" altLang="en-US" b="1" dirty="0">
                <a:latin typeface="+mn-lt"/>
                <a:ea typeface="宋体" pitchFamily="2" charset="-122"/>
                <a:cs typeface="Times New Roman" pitchFamily="18" charset="0"/>
              </a:rPr>
              <a:t>的部署模式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936" y="4293096"/>
            <a:ext cx="4786315" cy="226470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1196752"/>
            <a:ext cx="4331713" cy="3107321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4572000" y="1280689"/>
            <a:ext cx="432048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rgbClr val="000000"/>
                </a:solidFill>
                <a:latin typeface="Times New Roman" panose="02020603050405020304" pitchFamily="18" charset="0"/>
              </a:rPr>
              <a:t>Spark</a:t>
            </a:r>
            <a:r>
              <a:rPr lang="zh-CN" altLang="en-US" sz="1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支持的主要的三种分布式部署方式分别是</a:t>
            </a:r>
            <a:r>
              <a:rPr lang="en-US" altLang="zh-CN" sz="14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standalone</a:t>
            </a:r>
            <a:r>
              <a:rPr lang="zh-CN" altLang="en-US" sz="1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r>
              <a:rPr lang="en-US" altLang="zh-CN" sz="14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spark on </a:t>
            </a:r>
            <a:r>
              <a:rPr lang="en-US" altLang="zh-CN" sz="1400" dirty="0" err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mesos</a:t>
            </a:r>
            <a:r>
              <a:rPr lang="zh-CN" altLang="en-US" sz="1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和</a:t>
            </a:r>
            <a:r>
              <a:rPr lang="zh-CN" altLang="en-US" sz="14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spark on YARN</a:t>
            </a:r>
            <a:r>
              <a:rPr lang="zh-CN" altLang="en-US" sz="1050" dirty="0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rPr>
              <a:t>。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Times New Roman" panose="02020603050405020304" pitchFamily="18" charset="0"/>
              </a:rPr>
              <a:t>standalone</a:t>
            </a:r>
            <a:r>
              <a:rPr lang="zh-CN" altLang="en-US" sz="1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模式，即独立模式，自带完整的服务，可单独部署到一个集群中，无需依赖任何其他资源管理系统。</a:t>
            </a:r>
            <a:endParaRPr lang="zh-CN" altLang="en-US" sz="1050" dirty="0">
              <a:solidFill>
                <a:srgbClr val="000000"/>
              </a:solidFill>
              <a:latin typeface="Verdana" panose="020B0604030504040204" pitchFamily="34" charset="0"/>
              <a:ea typeface="宋体" panose="02010600030101010101" pitchFamily="2" charset="-122"/>
            </a:endParaRPr>
          </a:p>
          <a:p>
            <a:r>
              <a:rPr lang="en-US" altLang="zh-CN" sz="1400" dirty="0">
                <a:solidFill>
                  <a:srgbClr val="000000"/>
                </a:solidFill>
                <a:latin typeface="Times New Roman" panose="02020603050405020304" pitchFamily="18" charset="0"/>
              </a:rPr>
              <a:t>yarn</a:t>
            </a:r>
            <a:r>
              <a:rPr lang="zh-CN" altLang="en-US" sz="1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是统一的资源管理机制，在上面可以运行多套计算框架，如</a:t>
            </a:r>
            <a:r>
              <a:rPr lang="en-US" altLang="zh-CN" sz="14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map reduce</a:t>
            </a:r>
            <a:r>
              <a:rPr lang="zh-CN" altLang="en-US" sz="1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r>
              <a:rPr lang="en-US" altLang="zh-CN" sz="14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storm</a:t>
            </a:r>
            <a:r>
              <a:rPr lang="zh-CN" altLang="en-US" sz="1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等根据</a:t>
            </a:r>
            <a:r>
              <a:rPr lang="en-US" altLang="zh-CN" sz="14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driver</a:t>
            </a:r>
            <a:r>
              <a:rPr lang="zh-CN" altLang="en-US" sz="1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在集群中的位置不同，分为</a:t>
            </a:r>
            <a:r>
              <a:rPr lang="en-US" altLang="zh-CN" sz="14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yarn client</a:t>
            </a:r>
            <a:r>
              <a:rPr lang="zh-CN" altLang="en-US" sz="1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和</a:t>
            </a:r>
            <a:r>
              <a:rPr lang="en-US" altLang="zh-CN" sz="14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yarn cluster</a:t>
            </a:r>
            <a:r>
              <a:rPr lang="zh-CN" altLang="en-US" sz="14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。</a:t>
            </a:r>
            <a:endParaRPr lang="zh-CN" altLang="en-US" sz="1050" dirty="0">
              <a:solidFill>
                <a:srgbClr val="000000"/>
              </a:solidFill>
              <a:latin typeface="Verdana" panose="020B0604030504040204" pitchFamily="34" charset="0"/>
              <a:ea typeface="宋体" panose="02010600030101010101" pitchFamily="2" charset="-122"/>
            </a:endParaRPr>
          </a:p>
          <a:p>
            <a:r>
              <a:rPr lang="en-US" altLang="zh-CN" sz="14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mesos</a:t>
            </a:r>
            <a:r>
              <a:rPr lang="zh-CN" altLang="en-US" sz="1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是一个更强大的分布式资源管理框架，它允许多种不同的框架部署在其上，包括</a:t>
            </a:r>
            <a:r>
              <a:rPr lang="en-US" altLang="zh-CN" sz="14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yarn</a:t>
            </a:r>
            <a:r>
              <a:rPr lang="zh-CN" altLang="en-US" sz="14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。</a:t>
            </a:r>
            <a:endParaRPr lang="zh-CN" altLang="en-US" sz="1400" dirty="0"/>
          </a:p>
        </p:txBody>
      </p:sp>
      <p:sp>
        <p:nvSpPr>
          <p:cNvPr id="10" name="矩形 9"/>
          <p:cNvSpPr/>
          <p:nvPr/>
        </p:nvSpPr>
        <p:spPr>
          <a:xfrm>
            <a:off x="213103" y="4517508"/>
            <a:ext cx="3672408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用户在提交任务给</a:t>
            </a:r>
            <a:r>
              <a:rPr lang="en-US" altLang="zh-CN" sz="1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Spark</a:t>
            </a:r>
            <a:r>
              <a:rPr lang="zh-CN" altLang="en-US" sz="1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处理时，以下两个参数共同决定了</a:t>
            </a:r>
            <a:r>
              <a:rPr lang="en-US" altLang="zh-CN" sz="1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Spark</a:t>
            </a:r>
            <a:r>
              <a:rPr lang="zh-CN" altLang="en-US" sz="1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的运行方式。</a:t>
            </a:r>
            <a:endParaRPr lang="zh-CN" altLang="en-US" sz="1100" dirty="0">
              <a:solidFill>
                <a:srgbClr val="000000"/>
              </a:solidFill>
              <a:latin typeface="Verdana" panose="020B0604030504040204" pitchFamily="34" charset="0"/>
              <a:ea typeface="宋体" panose="02010600030101010101" pitchFamily="2" charset="-122"/>
            </a:endParaRPr>
          </a:p>
          <a:p>
            <a:r>
              <a:rPr lang="en-US" altLang="zh-CN" sz="1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·</a:t>
            </a:r>
            <a:r>
              <a:rPr lang="zh-CN" altLang="en-US" sz="1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–</a:t>
            </a:r>
            <a:r>
              <a:rPr lang="en-US" altLang="zh-CN" sz="1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master MASTER_URL </a:t>
            </a:r>
            <a:r>
              <a:rPr lang="zh-CN" altLang="en-US" sz="1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：决定了</a:t>
            </a:r>
            <a:r>
              <a:rPr lang="en-US" altLang="zh-CN" sz="1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Spark</a:t>
            </a:r>
            <a:r>
              <a:rPr lang="zh-CN" altLang="en-US" sz="1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任务提交给哪种集群处理。</a:t>
            </a:r>
            <a:endParaRPr lang="zh-CN" altLang="en-US" sz="1100" dirty="0">
              <a:solidFill>
                <a:srgbClr val="000000"/>
              </a:solidFill>
              <a:latin typeface="Verdana" panose="020B0604030504040204" pitchFamily="34" charset="0"/>
              <a:ea typeface="宋体" panose="02010600030101010101" pitchFamily="2" charset="-122"/>
            </a:endParaRPr>
          </a:p>
          <a:p>
            <a:r>
              <a:rPr lang="en-US" altLang="zh-CN" sz="1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·</a:t>
            </a:r>
            <a:r>
              <a:rPr lang="zh-CN" altLang="en-US" sz="1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–</a:t>
            </a:r>
            <a:r>
              <a:rPr lang="en-US" altLang="zh-CN" sz="1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deploy-mode DEPLOY_MODE</a:t>
            </a:r>
            <a:r>
              <a:rPr lang="zh-CN" altLang="en-US" sz="1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：决定了</a:t>
            </a:r>
            <a:r>
              <a:rPr lang="en-US" altLang="zh-CN" sz="1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Driver</a:t>
            </a:r>
            <a:r>
              <a:rPr lang="zh-CN" altLang="en-US" sz="1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的运行方式，可选值为</a:t>
            </a:r>
            <a:r>
              <a:rPr lang="en-US" altLang="zh-CN" sz="1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Client</a:t>
            </a:r>
            <a:r>
              <a:rPr lang="zh-CN" altLang="en-US" sz="1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或者</a:t>
            </a:r>
            <a:r>
              <a:rPr lang="en-US" altLang="zh-CN" sz="1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Cluster</a:t>
            </a:r>
            <a:r>
              <a:rPr lang="zh-CN" altLang="en-US" sz="1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79786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utoUpdateAnimBg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1619672" y="740963"/>
            <a:ext cx="6192688" cy="504056"/>
          </a:xfrm>
        </p:spPr>
        <p:txBody>
          <a:bodyPr>
            <a:normAutofit fontScale="90000"/>
          </a:bodyPr>
          <a:lstStyle/>
          <a:p>
            <a:r>
              <a:rPr lang="en-US" altLang="zh-CN" b="1" dirty="0">
                <a:latin typeface="+mn-lt"/>
                <a:ea typeface="宋体" pitchFamily="2" charset="-122"/>
                <a:cs typeface="Times New Roman" pitchFamily="18" charset="0"/>
              </a:rPr>
              <a:t>SPARK</a:t>
            </a:r>
            <a:r>
              <a:rPr lang="zh-CN" altLang="en-US" b="1" dirty="0">
                <a:latin typeface="+mn-lt"/>
                <a:ea typeface="宋体" pitchFamily="2" charset="-122"/>
                <a:cs typeface="Times New Roman" pitchFamily="18" charset="0"/>
              </a:rPr>
              <a:t>的部署模式 </a:t>
            </a:r>
            <a:r>
              <a:rPr lang="en-US" altLang="zh-CN" b="1" dirty="0">
                <a:latin typeface="+mn-lt"/>
                <a:ea typeface="宋体" pitchFamily="2" charset="-122"/>
                <a:cs typeface="Times New Roman" pitchFamily="18" charset="0"/>
              </a:rPr>
              <a:t>- Standalone</a:t>
            </a:r>
            <a:endParaRPr lang="zh-CN" altLang="en-US" b="1" dirty="0">
              <a:latin typeface="+mn-lt"/>
              <a:ea typeface="宋体" pitchFamily="2" charset="-122"/>
              <a:cs typeface="Times New Roman" pitchFamily="18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79512" y="1561791"/>
            <a:ext cx="8784976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rgbClr val="000000"/>
                </a:solidFill>
                <a:latin typeface="Times New Roman" panose="02020603050405020304" pitchFamily="18" charset="0"/>
              </a:rPr>
              <a:t>standalone</a:t>
            </a:r>
            <a:r>
              <a:rPr lang="zh-CN" altLang="en-US" sz="1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集群由三个不同级别的节点组成，分别是</a:t>
            </a:r>
            <a:endParaRPr lang="zh-CN" altLang="en-US" sz="1050" dirty="0">
              <a:solidFill>
                <a:srgbClr val="000000"/>
              </a:solidFill>
              <a:latin typeface="Verdana" panose="020B0604030504040204" pitchFamily="34" charset="0"/>
              <a:ea typeface="宋体" panose="02010600030101010101" pitchFamily="2" charset="-122"/>
            </a:endParaRPr>
          </a:p>
          <a:p>
            <a:pPr lvl="1"/>
            <a:r>
              <a:rPr lang="en-US" altLang="zh-CN" sz="1400" dirty="0">
                <a:solidFill>
                  <a:srgbClr val="000000"/>
                </a:solidFill>
                <a:latin typeface="Times New Roman" panose="02020603050405020304" pitchFamily="18" charset="0"/>
              </a:rPr>
              <a:t>Master </a:t>
            </a:r>
            <a:r>
              <a:rPr lang="zh-CN" altLang="en-US" sz="1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主控节点，可以类比为董事长或总舵主，在整个集群之中，最多只有一个</a:t>
            </a:r>
            <a:r>
              <a:rPr lang="en-US" altLang="zh-CN" sz="14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Master</a:t>
            </a:r>
            <a:r>
              <a:rPr lang="zh-CN" altLang="en-US" sz="1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处在</a:t>
            </a:r>
            <a:r>
              <a:rPr lang="en-US" altLang="zh-CN" sz="14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Active</a:t>
            </a:r>
            <a:r>
              <a:rPr lang="zh-CN" altLang="en-US" sz="1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状态</a:t>
            </a:r>
            <a:endParaRPr lang="zh-CN" altLang="en-US" sz="1400" dirty="0">
              <a:solidFill>
                <a:srgbClr val="000000"/>
              </a:solidFill>
              <a:latin typeface="Verdana" panose="020B0604030504040204" pitchFamily="34" charset="0"/>
              <a:ea typeface="宋体" panose="02010600030101010101" pitchFamily="2" charset="-122"/>
            </a:endParaRPr>
          </a:p>
          <a:p>
            <a:pPr lvl="1"/>
            <a:r>
              <a:rPr lang="en-US" altLang="zh-CN" sz="1400" dirty="0">
                <a:solidFill>
                  <a:srgbClr val="000000"/>
                </a:solidFill>
                <a:latin typeface="Times New Roman" panose="02020603050405020304" pitchFamily="18" charset="0"/>
              </a:rPr>
              <a:t>Worker </a:t>
            </a:r>
            <a:r>
              <a:rPr lang="zh-CN" altLang="en-US" sz="1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工作节点</a:t>
            </a:r>
            <a:r>
              <a:rPr lang="zh-CN" altLang="en-US" sz="14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zh-CN" altLang="en-US" sz="1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，这个是</a:t>
            </a:r>
            <a:r>
              <a:rPr lang="en-US" altLang="zh-CN" sz="14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manager,</a:t>
            </a:r>
            <a:r>
              <a:rPr lang="zh-CN" altLang="en-US" sz="1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是分舵主，</a:t>
            </a:r>
            <a:r>
              <a:rPr lang="zh-CN" altLang="en-US" sz="14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zh-CN" altLang="en-US" sz="1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在整个集群中，可以有多个</a:t>
            </a:r>
            <a:r>
              <a:rPr lang="en-US" altLang="zh-CN" sz="14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worker</a:t>
            </a:r>
            <a:r>
              <a:rPr lang="zh-CN" altLang="en-US" sz="1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，如果</a:t>
            </a:r>
            <a:r>
              <a:rPr lang="en-US" altLang="zh-CN" sz="14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worker</a:t>
            </a:r>
            <a:r>
              <a:rPr lang="zh-CN" altLang="en-US" sz="1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为零，什么事也做不了</a:t>
            </a:r>
            <a:endParaRPr lang="zh-CN" altLang="en-US" sz="1400" dirty="0">
              <a:solidFill>
                <a:srgbClr val="000000"/>
              </a:solidFill>
              <a:latin typeface="Verdana" panose="020B0604030504040204" pitchFamily="34" charset="0"/>
              <a:ea typeface="宋体" panose="02010600030101010101" pitchFamily="2" charset="-122"/>
            </a:endParaRPr>
          </a:p>
          <a:p>
            <a:pPr lvl="1"/>
            <a:r>
              <a:rPr lang="en-US" altLang="zh-CN" sz="1400" dirty="0">
                <a:solidFill>
                  <a:srgbClr val="000000"/>
                </a:solidFill>
                <a:latin typeface="Times New Roman" panose="02020603050405020304" pitchFamily="18" charset="0"/>
              </a:rPr>
              <a:t>Executor </a:t>
            </a:r>
            <a:r>
              <a:rPr lang="zh-CN" altLang="en-US" sz="1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干苦力活的，直接受</a:t>
            </a:r>
            <a:r>
              <a:rPr lang="en-US" altLang="zh-CN" sz="14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worker</a:t>
            </a:r>
            <a:r>
              <a:rPr lang="zh-CN" altLang="en-US" sz="1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掌控，一个</a:t>
            </a:r>
            <a:r>
              <a:rPr lang="en-US" altLang="zh-CN" sz="14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worker</a:t>
            </a:r>
            <a:r>
              <a:rPr lang="zh-CN" altLang="en-US" sz="1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可以启动多个</a:t>
            </a:r>
            <a:r>
              <a:rPr lang="en-US" altLang="zh-CN" sz="14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executor,</a:t>
            </a:r>
            <a:r>
              <a:rPr lang="zh-CN" altLang="en-US" sz="1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启动的个数受限于机器中的</a:t>
            </a:r>
            <a:r>
              <a:rPr lang="en-US" altLang="zh-CN" sz="1400" dirty="0" err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cpu</a:t>
            </a:r>
            <a:r>
              <a:rPr lang="zh-CN" altLang="en-US" sz="1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核数</a:t>
            </a:r>
            <a:endParaRPr lang="zh-CN" altLang="en-US" sz="1400" dirty="0">
              <a:solidFill>
                <a:srgbClr val="000000"/>
              </a:solidFill>
              <a:latin typeface="Verdana" panose="020B0604030504040204" pitchFamily="34" charset="0"/>
              <a:ea typeface="宋体" panose="02010600030101010101" pitchFamily="2" charset="-122"/>
            </a:endParaRPr>
          </a:p>
          <a:p>
            <a:r>
              <a:rPr lang="zh-CN" altLang="en-US" sz="14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这三种不同类型的节点各自运行于自己的</a:t>
            </a:r>
            <a:r>
              <a:rPr lang="en-US" altLang="zh-CN" sz="14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JVM</a:t>
            </a:r>
            <a:r>
              <a:rPr lang="zh-CN" altLang="en-US" sz="14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进程之中</a:t>
            </a:r>
            <a:r>
              <a:rPr lang="zh-CN" altLang="en-US" sz="1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endParaRPr lang="zh-CN" altLang="en-US" sz="1400" dirty="0"/>
          </a:p>
        </p:txBody>
      </p:sp>
      <p:pic>
        <p:nvPicPr>
          <p:cNvPr id="8" name="Picture 54" descr="http://images.cnitblog.com/blog2015/469775/201503/082001067278129.png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98"/>
          <a:stretch/>
        </p:blipFill>
        <p:spPr bwMode="auto">
          <a:xfrm>
            <a:off x="107504" y="3585915"/>
            <a:ext cx="4543223" cy="2219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53" descr="http://images.cnitblog.com/blog2015/469775/201503/082002219616815.png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6" r="1561"/>
          <a:stretch/>
        </p:blipFill>
        <p:spPr bwMode="auto">
          <a:xfrm>
            <a:off x="4716016" y="3543644"/>
            <a:ext cx="4320480" cy="22322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81836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utoUpdateAnimBg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1619672" y="740963"/>
            <a:ext cx="6192688" cy="504056"/>
          </a:xfrm>
        </p:spPr>
        <p:txBody>
          <a:bodyPr>
            <a:normAutofit fontScale="90000"/>
          </a:bodyPr>
          <a:lstStyle/>
          <a:p>
            <a:r>
              <a:rPr lang="en-US" altLang="zh-CN" b="1" dirty="0">
                <a:latin typeface="+mn-lt"/>
                <a:ea typeface="宋体" pitchFamily="2" charset="-122"/>
                <a:cs typeface="Times New Roman" pitchFamily="18" charset="0"/>
              </a:rPr>
              <a:t>SPARK</a:t>
            </a:r>
            <a:r>
              <a:rPr lang="zh-CN" altLang="en-US" b="1" dirty="0">
                <a:latin typeface="+mn-lt"/>
                <a:ea typeface="宋体" pitchFamily="2" charset="-122"/>
                <a:cs typeface="Times New Roman" pitchFamily="18" charset="0"/>
              </a:rPr>
              <a:t>的部署模式 </a:t>
            </a:r>
            <a:r>
              <a:rPr lang="en-US" altLang="zh-CN" b="1" dirty="0">
                <a:latin typeface="+mn-lt"/>
                <a:ea typeface="宋体" pitchFamily="2" charset="-122"/>
                <a:cs typeface="Times New Roman" pitchFamily="18" charset="0"/>
              </a:rPr>
              <a:t>- Standalone</a:t>
            </a:r>
            <a:endParaRPr lang="zh-CN" altLang="en-US" b="1" dirty="0">
              <a:latin typeface="+mn-lt"/>
              <a:ea typeface="宋体" pitchFamily="2" charset="-122"/>
              <a:cs typeface="Times New Roman" pitchFamily="18" charset="0"/>
            </a:endParaRPr>
          </a:p>
        </p:txBody>
      </p:sp>
      <p:pic>
        <p:nvPicPr>
          <p:cNvPr id="6" name="Picture 59" descr="http://images.cnitblog.com/i/469775/201406/171527366763478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556792"/>
            <a:ext cx="8064896" cy="477525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77287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utoUpdateAnimBg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1691680" y="718304"/>
            <a:ext cx="5616624" cy="504056"/>
          </a:xfrm>
        </p:spPr>
        <p:txBody>
          <a:bodyPr>
            <a:normAutofit fontScale="90000"/>
          </a:bodyPr>
          <a:lstStyle/>
          <a:p>
            <a:r>
              <a:rPr lang="en-US" altLang="zh-CN" b="1" dirty="0">
                <a:latin typeface="+mn-lt"/>
                <a:ea typeface="宋体" pitchFamily="2" charset="-122"/>
                <a:cs typeface="Times New Roman" pitchFamily="18" charset="0"/>
              </a:rPr>
              <a:t>SPARK</a:t>
            </a:r>
            <a:r>
              <a:rPr lang="zh-CN" altLang="en-US" b="1" dirty="0">
                <a:latin typeface="+mn-lt"/>
                <a:ea typeface="宋体" pitchFamily="2" charset="-122"/>
                <a:cs typeface="Times New Roman" pitchFamily="18" charset="0"/>
              </a:rPr>
              <a:t>的通信架构 </a:t>
            </a:r>
            <a:r>
              <a:rPr lang="en-US" altLang="zh-CN" b="1" dirty="0">
                <a:latin typeface="+mn-lt"/>
                <a:ea typeface="宋体" pitchFamily="2" charset="-122"/>
                <a:cs typeface="Times New Roman" pitchFamily="18" charset="0"/>
              </a:rPr>
              <a:t>– Actor</a:t>
            </a:r>
            <a:r>
              <a:rPr lang="zh-CN" altLang="en-US" b="1" dirty="0">
                <a:latin typeface="+mn-lt"/>
                <a:ea typeface="宋体" pitchFamily="2" charset="-122"/>
                <a:cs typeface="Times New Roman" pitchFamily="18" charset="0"/>
              </a:rPr>
              <a:t>比较</a:t>
            </a:r>
            <a:r>
              <a:rPr lang="en-US" altLang="zh-CN" b="1" dirty="0">
                <a:latin typeface="+mn-lt"/>
                <a:ea typeface="宋体" pitchFamily="2" charset="-122"/>
                <a:cs typeface="Times New Roman" pitchFamily="18" charset="0"/>
              </a:rPr>
              <a:t> </a:t>
            </a:r>
            <a:endParaRPr lang="zh-CN" altLang="en-US" b="1" dirty="0">
              <a:latin typeface="+mn-lt"/>
              <a:ea typeface="宋体" pitchFamily="2" charset="-122"/>
              <a:cs typeface="Times New Roman" pitchFamily="18" charset="0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268760"/>
            <a:ext cx="3851920" cy="2542466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960" y="3140968"/>
            <a:ext cx="4663703" cy="3353742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4147960" y="970332"/>
            <a:ext cx="4888535" cy="23391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endParaRPr lang="zh-CN" altLang="en-US" sz="1050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r>
              <a:rPr lang="en-US" altLang="zh-CN" sz="1600" b="1" dirty="0" err="1">
                <a:solidFill>
                  <a:srgbClr val="000000"/>
                </a:solidFill>
                <a:latin typeface="Verdana" panose="020B0604030504040204" pitchFamily="34" charset="0"/>
              </a:rPr>
              <a:t>Akka</a:t>
            </a:r>
            <a:r>
              <a:rPr lang="zh-CN" altLang="en-US" sz="1600" b="1" dirty="0">
                <a:solidFill>
                  <a:srgbClr val="000000"/>
                </a:solidFill>
                <a:latin typeface="Verdana" panose="020B0604030504040204" pitchFamily="34" charset="0"/>
              </a:rPr>
              <a:t>在</a:t>
            </a:r>
            <a:r>
              <a:rPr lang="en-US" altLang="zh-CN" sz="1600" b="1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Spark</a:t>
            </a:r>
            <a:r>
              <a:rPr lang="zh-CN" altLang="en-US" sz="1600" b="1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中的发展：</a:t>
            </a:r>
            <a:endParaRPr lang="zh-CN" altLang="en-US" sz="1050" dirty="0">
              <a:solidFill>
                <a:srgbClr val="00000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>
              <a:buFont typeface="Verdana" panose="020B0604030504040204" pitchFamily="34" charset="0"/>
              <a:buChar char="1"/>
            </a:pPr>
            <a:r>
              <a:rPr lang="zh-CN" altLang="en-US" sz="160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、</a:t>
            </a:r>
            <a:r>
              <a:rPr lang="en-US" altLang="zh-CN" sz="160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Spark</a:t>
            </a:r>
            <a:r>
              <a:rPr lang="zh-CN" altLang="en-US" sz="160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早期版本中采用</a:t>
            </a:r>
            <a:r>
              <a:rPr lang="en-US" altLang="zh-CN" sz="1600" dirty="0" err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Akka</a:t>
            </a:r>
            <a:r>
              <a:rPr lang="zh-CN" altLang="en-US" sz="160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作为内部通信部件。</a:t>
            </a:r>
          </a:p>
          <a:p>
            <a:pPr>
              <a:buFont typeface="Verdana" panose="020B0604030504040204" pitchFamily="34" charset="0"/>
              <a:buChar char="2"/>
            </a:pPr>
            <a:r>
              <a:rPr lang="zh-CN" altLang="en-US" sz="160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、</a:t>
            </a:r>
            <a:r>
              <a:rPr lang="en-US" altLang="zh-CN" sz="160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Spark1.3</a:t>
            </a:r>
            <a:r>
              <a:rPr lang="zh-CN" altLang="en-US" sz="160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中引入</a:t>
            </a:r>
            <a:r>
              <a:rPr lang="en-US" altLang="zh-CN" sz="1600" dirty="0" err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Netty</a:t>
            </a:r>
            <a:r>
              <a:rPr lang="zh-CN" altLang="en-US" sz="160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通信框架，为了解决</a:t>
            </a:r>
            <a:r>
              <a:rPr lang="en-US" altLang="zh-CN" sz="160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Shuffle</a:t>
            </a:r>
            <a:r>
              <a:rPr lang="zh-CN" altLang="en-US" sz="160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的大数据传输问题使用</a:t>
            </a:r>
          </a:p>
          <a:p>
            <a:pPr>
              <a:buFont typeface="Verdana" panose="020B0604030504040204" pitchFamily="34" charset="0"/>
              <a:buChar char="3"/>
            </a:pPr>
            <a:r>
              <a:rPr lang="zh-CN" altLang="en-US" sz="160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、</a:t>
            </a:r>
            <a:r>
              <a:rPr lang="en-US" altLang="zh-CN" sz="160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Spark1.6</a:t>
            </a:r>
            <a:r>
              <a:rPr lang="zh-CN" altLang="en-US" sz="160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中</a:t>
            </a:r>
            <a:r>
              <a:rPr lang="en-US" altLang="zh-CN" sz="1600" dirty="0" err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Akka</a:t>
            </a:r>
            <a:r>
              <a:rPr lang="zh-CN" altLang="en-US" sz="160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和</a:t>
            </a:r>
            <a:r>
              <a:rPr lang="en-US" altLang="zh-CN" sz="1600" dirty="0" err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Netty</a:t>
            </a:r>
            <a:r>
              <a:rPr lang="zh-CN" altLang="en-US" sz="160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可以配置使用。</a:t>
            </a:r>
            <a:r>
              <a:rPr lang="en-US" altLang="zh-CN" sz="1600" dirty="0" err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Netty</a:t>
            </a:r>
            <a:r>
              <a:rPr lang="zh-CN" altLang="en-US" sz="160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完全实现了</a:t>
            </a:r>
            <a:r>
              <a:rPr lang="en-US" altLang="zh-CN" sz="1600" dirty="0" err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Akka</a:t>
            </a:r>
            <a:r>
              <a:rPr lang="zh-CN" altLang="en-US" sz="160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在</a:t>
            </a:r>
            <a:r>
              <a:rPr lang="en-US" altLang="zh-CN" sz="160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Spark</a:t>
            </a:r>
            <a:r>
              <a:rPr lang="zh-CN" altLang="en-US" sz="160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中的功能。</a:t>
            </a:r>
          </a:p>
          <a:p>
            <a:pPr>
              <a:buFont typeface="Verdana" panose="020B0604030504040204" pitchFamily="34" charset="0"/>
              <a:buChar char="4"/>
            </a:pPr>
            <a:r>
              <a:rPr lang="zh-CN" altLang="en-US" sz="160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、</a:t>
            </a:r>
            <a:r>
              <a:rPr lang="en-US" altLang="zh-CN" sz="160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Spark2</a:t>
            </a:r>
            <a:r>
              <a:rPr lang="zh-CN" altLang="en-US" sz="160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系列中，</a:t>
            </a:r>
            <a:r>
              <a:rPr lang="en-US" altLang="zh-CN" sz="160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Spark</a:t>
            </a:r>
            <a:r>
              <a:rPr lang="zh-CN" altLang="en-US" sz="160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抛弃</a:t>
            </a:r>
            <a:r>
              <a:rPr lang="en-US" altLang="zh-CN" sz="1600" dirty="0" err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Akka</a:t>
            </a:r>
            <a:r>
              <a:rPr lang="zh-CN" altLang="en-US" sz="160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，使用</a:t>
            </a:r>
            <a:r>
              <a:rPr lang="en-US" altLang="zh-CN" sz="1600" dirty="0" err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Netty</a:t>
            </a:r>
            <a:r>
              <a:rPr lang="zh-CN" altLang="en-US" sz="160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。</a:t>
            </a:r>
          </a:p>
          <a:p>
            <a:r>
              <a:rPr lang="zh-CN" altLang="en-US" sz="16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endParaRPr lang="zh-CN" altLang="en-US" sz="1050" dirty="0">
              <a:solidFill>
                <a:srgbClr val="000000"/>
              </a:solidFill>
              <a:latin typeface="Verdana" panose="020B0604030504040204" pitchFamily="34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07504" y="4005064"/>
            <a:ext cx="403244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000000"/>
                </a:solidFill>
                <a:latin typeface="Times New Roman" panose="02020603050405020304" pitchFamily="18" charset="0"/>
              </a:rPr>
              <a:t>Spark</a:t>
            </a:r>
            <a:r>
              <a:rPr lang="zh-CN" altLang="en-US" b="1" dirty="0">
                <a:solidFill>
                  <a:srgbClr val="000000"/>
                </a:solidFill>
                <a:latin typeface="Times New Roman" panose="02020603050405020304" pitchFamily="18" charset="0"/>
              </a:rPr>
              <a:t>抛弃</a:t>
            </a:r>
            <a:r>
              <a:rPr lang="en-US" altLang="zh-CN" b="1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Akka</a:t>
            </a:r>
            <a:r>
              <a:rPr lang="zh-CN" altLang="en-US" b="1" dirty="0">
                <a:solidFill>
                  <a:srgbClr val="000000"/>
                </a:solidFill>
                <a:latin typeface="Times New Roman" panose="02020603050405020304" pitchFamily="18" charset="0"/>
              </a:rPr>
              <a:t>的原因：</a:t>
            </a:r>
            <a:endParaRPr lang="zh-CN" altLang="en-US" sz="1100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>
              <a:buFont typeface="Verdana" panose="020B0604030504040204" pitchFamily="34" charset="0"/>
              <a:buChar char="1"/>
            </a:pP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、</a:t>
            </a:r>
            <a:r>
              <a:rPr lang="en-US" altLang="zh-CN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Akka</a:t>
            </a: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不同版本之间无法通信，存在兼容性问题。</a:t>
            </a:r>
            <a:endParaRPr lang="zh-CN" altLang="en-US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>
              <a:buFont typeface="Verdana" panose="020B0604030504040204" pitchFamily="34" charset="0"/>
              <a:buChar char="2"/>
            </a:pP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、用户使用</a:t>
            </a:r>
            <a:r>
              <a:rPr lang="en-US" altLang="zh-CN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Akka</a:t>
            </a: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与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</a:rPr>
              <a:t>Spark</a:t>
            </a: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中的</a:t>
            </a:r>
            <a:r>
              <a:rPr lang="en-US" altLang="zh-CN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Akka</a:t>
            </a: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存在冲突。</a:t>
            </a:r>
            <a:endParaRPr lang="zh-CN" altLang="en-US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>
              <a:buFont typeface="Verdana" panose="020B0604030504040204" pitchFamily="34" charset="0"/>
              <a:buChar char="3"/>
            </a:pP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、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</a:rPr>
              <a:t>Spark</a:t>
            </a: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对</a:t>
            </a:r>
            <a:r>
              <a:rPr lang="en-US" altLang="zh-CN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Akka</a:t>
            </a: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没有自身维护，需要新功能时只能等待新版本，比较牵制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</a:rPr>
              <a:t>Spark</a:t>
            </a: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发展。</a:t>
            </a:r>
            <a:endParaRPr lang="zh-CN" alt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墨迹 2"/>
              <p14:cNvContentPartPr/>
              <p14:nvPr/>
            </p14:nvContentPartPr>
            <p14:xfrm>
              <a:off x="4534560" y="4234680"/>
              <a:ext cx="583560" cy="94680"/>
            </p14:xfrm>
          </p:contentPart>
        </mc:Choice>
        <mc:Fallback xmlns="">
          <p:pic>
            <p:nvPicPr>
              <p:cNvPr id="3" name="墨迹 2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525200" y="4225320"/>
                <a:ext cx="602280" cy="113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8008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utoUpdateAnimBg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1619672" y="740963"/>
            <a:ext cx="6192688" cy="504056"/>
          </a:xfrm>
        </p:spPr>
        <p:txBody>
          <a:bodyPr>
            <a:normAutofit fontScale="90000"/>
          </a:bodyPr>
          <a:lstStyle/>
          <a:p>
            <a:r>
              <a:rPr lang="en-US" altLang="zh-CN" b="1" dirty="0">
                <a:latin typeface="+mn-lt"/>
                <a:ea typeface="宋体" pitchFamily="2" charset="-122"/>
                <a:cs typeface="Times New Roman" pitchFamily="18" charset="0"/>
              </a:rPr>
              <a:t>SPARK</a:t>
            </a:r>
            <a:r>
              <a:rPr lang="zh-CN" altLang="en-US" b="1" dirty="0">
                <a:latin typeface="+mn-lt"/>
                <a:ea typeface="宋体" pitchFamily="2" charset="-122"/>
                <a:cs typeface="Times New Roman" pitchFamily="18" charset="0"/>
              </a:rPr>
              <a:t>的部署模式 </a:t>
            </a:r>
            <a:r>
              <a:rPr lang="en-US" altLang="zh-CN" b="1" dirty="0">
                <a:latin typeface="+mn-lt"/>
                <a:ea typeface="宋体" pitchFamily="2" charset="-122"/>
                <a:cs typeface="Times New Roman" pitchFamily="18" charset="0"/>
              </a:rPr>
              <a:t>- Yarn</a:t>
            </a:r>
            <a:endParaRPr lang="zh-CN" altLang="en-US" b="1" dirty="0">
              <a:latin typeface="+mn-lt"/>
              <a:ea typeface="宋体" pitchFamily="2" charset="-122"/>
              <a:cs typeface="Times New Roman" pitchFamily="18" charset="0"/>
            </a:endParaRPr>
          </a:p>
        </p:txBody>
      </p:sp>
      <p:pic>
        <p:nvPicPr>
          <p:cNvPr id="5" name="Picture 66" descr="http://upload-images.jianshu.io/upload_images/2119554-545c995de0047ad1.png?imageMogr2/auto-orient/strip%7CimageView2/2/w/1240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3501008"/>
            <a:ext cx="4248472" cy="2993169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5" descr="http://upload-images.jianshu.io/upload_images/2119554-7bcbbefe7c6b4d73.png?imageMogr2/auto-orient/strip%7CimageView2/2/w/1240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3498372"/>
            <a:ext cx="4176464" cy="300926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矩形 1"/>
          <p:cNvSpPr/>
          <p:nvPr/>
        </p:nvSpPr>
        <p:spPr>
          <a:xfrm>
            <a:off x="179512" y="1412776"/>
            <a:ext cx="8856984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rgbClr val="000000"/>
                </a:solidFill>
                <a:latin typeface="Times New Roman" panose="02020603050405020304" pitchFamily="18" charset="0"/>
              </a:rPr>
              <a:t>YARN</a:t>
            </a:r>
            <a:r>
              <a:rPr lang="zh-CN" altLang="en-US" sz="1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总体上也</a:t>
            </a:r>
            <a:r>
              <a:rPr lang="en-US" altLang="zh-CN" sz="1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Master/slave</a:t>
            </a:r>
            <a:r>
              <a:rPr lang="zh-CN" altLang="en-US" sz="1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架构</a:t>
            </a:r>
            <a:r>
              <a:rPr lang="en-US" altLang="zh-CN" sz="1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——</a:t>
            </a:r>
            <a:r>
              <a:rPr lang="en-US" altLang="zh-CN" sz="1600" dirty="0" err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ResourceManager</a:t>
            </a:r>
            <a:r>
              <a:rPr lang="en-US" altLang="zh-CN" sz="1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/</a:t>
            </a:r>
            <a:r>
              <a:rPr lang="en-US" altLang="zh-CN" sz="1600" dirty="0" err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NodeManager</a:t>
            </a:r>
            <a:r>
              <a:rPr lang="zh-CN" altLang="en-US" sz="1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。前者</a:t>
            </a:r>
            <a:r>
              <a:rPr lang="en-US" altLang="zh-CN" sz="1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(RM)</a:t>
            </a:r>
            <a:r>
              <a:rPr lang="zh-CN" altLang="en-US" sz="1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负责对各个</a:t>
            </a:r>
            <a:r>
              <a:rPr lang="en-US" altLang="zh-CN" sz="1600" dirty="0" err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NodeManager</a:t>
            </a:r>
            <a:r>
              <a:rPr lang="en-US" altLang="zh-CN" sz="1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(NM)</a:t>
            </a:r>
            <a:r>
              <a:rPr lang="zh-CN" altLang="en-US" sz="1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上的资源进行统一管理和调度。而</a:t>
            </a:r>
            <a:r>
              <a:rPr lang="en-US" altLang="zh-CN" sz="1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container</a:t>
            </a:r>
            <a:r>
              <a:rPr lang="zh-CN" altLang="en-US" sz="1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是资源分配和调度的基本单位，其中封装了机器资源，如内存、</a:t>
            </a:r>
            <a:r>
              <a:rPr lang="en-US" altLang="zh-CN" sz="1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CPU</a:t>
            </a:r>
            <a:r>
              <a:rPr lang="zh-CN" altLang="en-US" sz="1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、磁盘和网络等，每个任务会被分配一个</a:t>
            </a:r>
            <a:r>
              <a:rPr lang="en-US" altLang="zh-CN" sz="1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Container</a:t>
            </a:r>
            <a:r>
              <a:rPr lang="zh-CN" altLang="en-US" sz="1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，该任务只能在该</a:t>
            </a:r>
            <a:r>
              <a:rPr lang="en-US" altLang="zh-CN" sz="1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Container</a:t>
            </a:r>
            <a:r>
              <a:rPr lang="zh-CN" altLang="en-US" sz="1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中执行，并使用该</a:t>
            </a:r>
            <a:r>
              <a:rPr lang="en-US" altLang="zh-CN" sz="1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Container</a:t>
            </a:r>
            <a:r>
              <a:rPr lang="zh-CN" altLang="en-US" sz="1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封装的资源。</a:t>
            </a:r>
            <a:r>
              <a:rPr lang="en-US" altLang="zh-CN" sz="1600" dirty="0" err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NodeManager</a:t>
            </a:r>
            <a:r>
              <a:rPr lang="zh-CN" altLang="en-US" sz="1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的作用则是负责接收并启动应用的</a:t>
            </a:r>
            <a:r>
              <a:rPr lang="en-US" altLang="zh-CN" sz="1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container</a:t>
            </a:r>
            <a:r>
              <a:rPr lang="zh-CN" altLang="en-US" sz="1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、而向</a:t>
            </a:r>
            <a:r>
              <a:rPr lang="en-US" altLang="zh-CN" sz="1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RM</a:t>
            </a:r>
            <a:r>
              <a:rPr lang="zh-CN" altLang="en-US" sz="1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回报本节点上的应用</a:t>
            </a:r>
            <a:r>
              <a:rPr lang="en-US" altLang="zh-CN" sz="1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Container</a:t>
            </a:r>
            <a:r>
              <a:rPr lang="zh-CN" altLang="en-US" sz="1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运行状态和资源使用情况。</a:t>
            </a:r>
            <a:r>
              <a:rPr lang="en-US" altLang="zh-CN" sz="1600" dirty="0" err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ApplicationMaster</a:t>
            </a:r>
            <a:r>
              <a:rPr lang="zh-CN" altLang="en-US" sz="1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与具体的</a:t>
            </a:r>
            <a:r>
              <a:rPr lang="en-US" altLang="zh-CN" sz="1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Application</a:t>
            </a:r>
            <a:r>
              <a:rPr lang="zh-CN" altLang="en-US" sz="1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相关，主要负责同</a:t>
            </a:r>
            <a:r>
              <a:rPr lang="en-US" altLang="zh-CN" sz="1600" dirty="0" err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ResourceManager</a:t>
            </a:r>
            <a:r>
              <a:rPr lang="zh-CN" altLang="en-US" sz="1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协商以获取合适的</a:t>
            </a:r>
            <a:r>
              <a:rPr lang="en-US" altLang="zh-CN" sz="1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Container</a:t>
            </a:r>
            <a:r>
              <a:rPr lang="zh-CN" altLang="en-US" sz="1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，并跟踪这些</a:t>
            </a:r>
            <a:r>
              <a:rPr lang="en-US" altLang="zh-CN" sz="1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Container</a:t>
            </a:r>
            <a:r>
              <a:rPr lang="zh-CN" altLang="en-US" sz="1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的状态和监控其进度。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31930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utoUpdateAnimBg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1259632" y="740963"/>
            <a:ext cx="6984776" cy="504056"/>
          </a:xfrm>
        </p:spPr>
        <p:txBody>
          <a:bodyPr>
            <a:normAutofit fontScale="90000"/>
          </a:bodyPr>
          <a:lstStyle/>
          <a:p>
            <a:r>
              <a:rPr lang="en-US" altLang="zh-CN" b="1" dirty="0">
                <a:latin typeface="+mn-lt"/>
                <a:ea typeface="宋体" pitchFamily="2" charset="-122"/>
                <a:cs typeface="Times New Roman" pitchFamily="18" charset="0"/>
              </a:rPr>
              <a:t>SPARK</a:t>
            </a:r>
            <a:r>
              <a:rPr lang="zh-CN" altLang="en-US" b="1" dirty="0">
                <a:latin typeface="+mn-lt"/>
                <a:ea typeface="宋体" pitchFamily="2" charset="-122"/>
                <a:cs typeface="Times New Roman" pitchFamily="18" charset="0"/>
              </a:rPr>
              <a:t>的部署模式 </a:t>
            </a:r>
            <a:r>
              <a:rPr lang="en-US" altLang="zh-CN" b="1" dirty="0">
                <a:latin typeface="+mn-lt"/>
                <a:ea typeface="宋体" pitchFamily="2" charset="-122"/>
                <a:cs typeface="Times New Roman" pitchFamily="18" charset="0"/>
              </a:rPr>
              <a:t>– Executor</a:t>
            </a:r>
            <a:r>
              <a:rPr lang="zh-CN" altLang="en-US" b="1" dirty="0">
                <a:latin typeface="+mn-lt"/>
                <a:ea typeface="宋体" pitchFamily="2" charset="-122"/>
                <a:cs typeface="Times New Roman" pitchFamily="18" charset="0"/>
              </a:rPr>
              <a:t>异常退出</a:t>
            </a:r>
          </a:p>
        </p:txBody>
      </p:sp>
      <p:sp>
        <p:nvSpPr>
          <p:cNvPr id="8" name="矩形 7"/>
          <p:cNvSpPr/>
          <p:nvPr/>
        </p:nvSpPr>
        <p:spPr>
          <a:xfrm>
            <a:off x="196196" y="4005064"/>
            <a:ext cx="8928992" cy="24468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</a:rPr>
              <a:t>executor</a:t>
            </a:r>
            <a:r>
              <a:rPr lang="zh-CN" altLang="zh-CN" dirty="0">
                <a:solidFill>
                  <a:srgbClr val="000000"/>
                </a:solidFill>
                <a:latin typeface="Times New Roman" panose="02020603050405020304" pitchFamily="18" charset="0"/>
              </a:rPr>
              <a:t>异常退出，</a:t>
            </a:r>
            <a:r>
              <a:rPr lang="en-US" altLang="zh-CN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ExecutorRunner</a:t>
            </a:r>
            <a:r>
              <a:rPr lang="zh-CN" altLang="zh-CN" dirty="0">
                <a:solidFill>
                  <a:srgbClr val="000000"/>
                </a:solidFill>
                <a:latin typeface="Times New Roman" panose="02020603050405020304" pitchFamily="18" charset="0"/>
              </a:rPr>
              <a:t>注意到异常，将情况通过</a:t>
            </a:r>
            <a:r>
              <a:rPr lang="en-US" altLang="zh-CN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ExecutorStateChanged</a:t>
            </a:r>
            <a:r>
              <a:rPr lang="zh-CN" altLang="zh-CN" dirty="0">
                <a:solidFill>
                  <a:srgbClr val="000000"/>
                </a:solidFill>
                <a:latin typeface="Times New Roman" panose="02020603050405020304" pitchFamily="18" charset="0"/>
              </a:rPr>
              <a:t>汇报给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</a:rPr>
              <a:t>Master</a:t>
            </a:r>
            <a:endParaRPr lang="zh-CN" altLang="zh-CN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</a:rPr>
              <a:t>Master</a:t>
            </a:r>
            <a:r>
              <a:rPr lang="zh-CN" altLang="zh-CN" dirty="0">
                <a:solidFill>
                  <a:srgbClr val="000000"/>
                </a:solidFill>
                <a:latin typeface="Times New Roman" panose="02020603050405020304" pitchFamily="18" charset="0"/>
              </a:rPr>
              <a:t>收到通知之后，非常不高兴，尽然有小弟要跑路，那还了得，要求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</a:rPr>
              <a:t>Executor</a:t>
            </a:r>
            <a:r>
              <a:rPr lang="zh-CN" altLang="zh-CN" dirty="0">
                <a:solidFill>
                  <a:srgbClr val="000000"/>
                </a:solidFill>
                <a:latin typeface="Times New Roman" panose="02020603050405020304" pitchFamily="18" charset="0"/>
              </a:rPr>
              <a:t>所属的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</a:rPr>
              <a:t>worker</a:t>
            </a:r>
            <a:r>
              <a:rPr lang="zh-CN" altLang="zh-CN" dirty="0">
                <a:solidFill>
                  <a:srgbClr val="000000"/>
                </a:solidFill>
                <a:latin typeface="Times New Roman" panose="02020603050405020304" pitchFamily="18" charset="0"/>
              </a:rPr>
              <a:t>再次启动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</a:rPr>
              <a:t>Worker</a:t>
            </a:r>
            <a:r>
              <a:rPr lang="zh-CN" altLang="zh-CN" dirty="0">
                <a:solidFill>
                  <a:srgbClr val="000000"/>
                </a:solidFill>
                <a:latin typeface="Times New Roman" panose="02020603050405020304" pitchFamily="18" charset="0"/>
              </a:rPr>
              <a:t>收到</a:t>
            </a:r>
            <a:r>
              <a:rPr lang="en-US" altLang="zh-CN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LaunchExecutor</a:t>
            </a:r>
            <a:r>
              <a:rPr lang="zh-CN" altLang="zh-CN" dirty="0">
                <a:solidFill>
                  <a:srgbClr val="000000"/>
                </a:solidFill>
                <a:latin typeface="Times New Roman" panose="02020603050405020304" pitchFamily="18" charset="0"/>
              </a:rPr>
              <a:t>指令，再次启动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</a:rPr>
              <a:t>executor</a:t>
            </a:r>
            <a:endParaRPr lang="zh-CN" altLang="zh-CN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endParaRPr lang="zh-CN" altLang="en-US" dirty="0"/>
          </a:p>
        </p:txBody>
      </p:sp>
      <p:pic>
        <p:nvPicPr>
          <p:cNvPr id="5" name="Picture 57" descr="http://images.cnitblog.com/i/469775/201406/172057162398744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1340768"/>
            <a:ext cx="4505960" cy="25171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60244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utoUpdateAnimBg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1115616" y="740962"/>
            <a:ext cx="7056784" cy="504056"/>
          </a:xfrm>
        </p:spPr>
        <p:txBody>
          <a:bodyPr>
            <a:normAutofit fontScale="90000"/>
          </a:bodyPr>
          <a:lstStyle/>
          <a:p>
            <a:r>
              <a:rPr lang="en-US" altLang="zh-CN" b="1" dirty="0">
                <a:latin typeface="+mn-lt"/>
                <a:ea typeface="宋体" pitchFamily="2" charset="-122"/>
                <a:cs typeface="Times New Roman" pitchFamily="18" charset="0"/>
              </a:rPr>
              <a:t>SPARK</a:t>
            </a:r>
            <a:r>
              <a:rPr lang="zh-CN" altLang="en-US" b="1" dirty="0">
                <a:latin typeface="+mn-lt"/>
                <a:ea typeface="宋体" pitchFamily="2" charset="-122"/>
                <a:cs typeface="Times New Roman" pitchFamily="18" charset="0"/>
              </a:rPr>
              <a:t>的部署模式 </a:t>
            </a:r>
            <a:r>
              <a:rPr lang="en-US" altLang="zh-CN" b="1" dirty="0">
                <a:latin typeface="+mn-lt"/>
                <a:ea typeface="宋体" pitchFamily="2" charset="-122"/>
                <a:cs typeface="Times New Roman" pitchFamily="18" charset="0"/>
              </a:rPr>
              <a:t>– Master</a:t>
            </a:r>
            <a:r>
              <a:rPr lang="zh-CN" altLang="en-US" b="1" dirty="0">
                <a:latin typeface="+mn-lt"/>
                <a:ea typeface="宋体" pitchFamily="2" charset="-122"/>
                <a:cs typeface="Times New Roman" pitchFamily="18" charset="0"/>
              </a:rPr>
              <a:t>异常退出</a:t>
            </a:r>
          </a:p>
        </p:txBody>
      </p:sp>
      <p:pic>
        <p:nvPicPr>
          <p:cNvPr id="7" name="Picture 56" descr="http://images.cnitblog.com/i/469775/201406/171610519118335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1472835"/>
            <a:ext cx="4450715" cy="236283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矩形 2"/>
          <p:cNvSpPr/>
          <p:nvPr/>
        </p:nvSpPr>
        <p:spPr>
          <a:xfrm>
            <a:off x="251520" y="4077072"/>
            <a:ext cx="8784976" cy="21223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 typeface="Verdana" panose="020B0604030504040204" pitchFamily="34" charset="0"/>
              <a:buChar char="1"/>
            </a:pP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、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</a:rPr>
              <a:t>worker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没有汇报的对象了，也就是如果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executor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再次跑飞，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worker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是不会将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executor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启动起来的，大哥没给指令</a:t>
            </a:r>
            <a:endParaRPr lang="zh-CN" altLang="en-US" dirty="0">
              <a:solidFill>
                <a:srgbClr val="000000"/>
              </a:solidFill>
              <a:latin typeface="Verdana" panose="020B0604030504040204" pitchFamily="34" charset="0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buFont typeface="Verdana" panose="020B0604030504040204" pitchFamily="34" charset="0"/>
              <a:buChar char="2"/>
            </a:pP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、无法向集群提交新的任务</a:t>
            </a:r>
            <a:endParaRPr lang="zh-CN" altLang="en-US" dirty="0">
              <a:solidFill>
                <a:srgbClr val="000000"/>
              </a:solidFill>
              <a:latin typeface="Verdana" panose="020B0604030504040204" pitchFamily="34" charset="0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buFont typeface="Verdana" panose="020B0604030504040204" pitchFamily="34" charset="0"/>
              <a:buChar char="3"/>
            </a:pP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、老的任务即便结束了，占用的资源也无法清除，因为资源清除的指令是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Master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发出的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02295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utoUpdateAnimBg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1331640" y="740963"/>
            <a:ext cx="6768752" cy="504056"/>
          </a:xfrm>
        </p:spPr>
        <p:txBody>
          <a:bodyPr>
            <a:normAutofit fontScale="90000"/>
          </a:bodyPr>
          <a:lstStyle/>
          <a:p>
            <a:r>
              <a:rPr lang="en-US" altLang="zh-CN" b="1" dirty="0">
                <a:latin typeface="+mn-lt"/>
                <a:ea typeface="宋体" pitchFamily="2" charset="-122"/>
                <a:cs typeface="Times New Roman" pitchFamily="18" charset="0"/>
              </a:rPr>
              <a:t>SPARK</a:t>
            </a:r>
            <a:r>
              <a:rPr lang="zh-CN" altLang="en-US" b="1" dirty="0">
                <a:latin typeface="+mn-lt"/>
                <a:ea typeface="宋体" pitchFamily="2" charset="-122"/>
                <a:cs typeface="Times New Roman" pitchFamily="18" charset="0"/>
              </a:rPr>
              <a:t>的部署模式 </a:t>
            </a:r>
            <a:r>
              <a:rPr lang="en-US" altLang="zh-CN" b="1" dirty="0">
                <a:latin typeface="+mn-lt"/>
                <a:ea typeface="宋体" pitchFamily="2" charset="-122"/>
                <a:cs typeface="Times New Roman" pitchFamily="18" charset="0"/>
              </a:rPr>
              <a:t>– Worker</a:t>
            </a:r>
            <a:r>
              <a:rPr lang="zh-CN" altLang="en-US" b="1" dirty="0">
                <a:latin typeface="+mn-lt"/>
                <a:ea typeface="宋体" pitchFamily="2" charset="-122"/>
                <a:cs typeface="Times New Roman" pitchFamily="18" charset="0"/>
              </a:rPr>
              <a:t>异常退出</a:t>
            </a:r>
          </a:p>
        </p:txBody>
      </p:sp>
      <p:pic>
        <p:nvPicPr>
          <p:cNvPr id="6" name="Picture 58" descr="http://images.cnitblog.com/i/469775/201406/172040251924664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1331717"/>
            <a:ext cx="4752528" cy="2586649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矩形 7"/>
          <p:cNvSpPr/>
          <p:nvPr/>
        </p:nvSpPr>
        <p:spPr>
          <a:xfrm>
            <a:off x="323528" y="4005064"/>
            <a:ext cx="8928992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Verdana" panose="020B0604030504040204" pitchFamily="34" charset="0"/>
              <a:buChar char="1"/>
            </a:pP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、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</a:rPr>
              <a:t>worker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异常退出，比如说有意识的通过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kill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指令将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worker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杀死</a:t>
            </a:r>
            <a:endParaRPr lang="zh-CN" altLang="en-US" dirty="0">
              <a:solidFill>
                <a:srgbClr val="000000"/>
              </a:solidFill>
              <a:latin typeface="Verdana" panose="020B0604030504040204" pitchFamily="34" charset="0"/>
              <a:ea typeface="宋体" panose="02010600030101010101" pitchFamily="2" charset="-122"/>
            </a:endParaRPr>
          </a:p>
          <a:p>
            <a:pPr>
              <a:buFont typeface="Verdana" panose="020B0604030504040204" pitchFamily="34" charset="0"/>
              <a:buChar char="2"/>
            </a:pP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、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</a:rPr>
              <a:t>worker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在退出之前，会将自己所管控的所有小弟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executor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全干掉</a:t>
            </a:r>
            <a:endParaRPr lang="zh-CN" altLang="en-US" dirty="0">
              <a:solidFill>
                <a:srgbClr val="000000"/>
              </a:solidFill>
              <a:latin typeface="Verdana" panose="020B0604030504040204" pitchFamily="34" charset="0"/>
              <a:ea typeface="宋体" panose="02010600030101010101" pitchFamily="2" charset="-122"/>
            </a:endParaRPr>
          </a:p>
          <a:p>
            <a:pPr>
              <a:buFont typeface="Verdana" panose="020B0604030504040204" pitchFamily="34" charset="0"/>
              <a:buChar char="3"/>
            </a:pP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、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</a:rPr>
              <a:t>worker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需要定期向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master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改善心跳消息的，现在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worker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进程都已经玩完了，哪有心跳消息，所以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Master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会在超时处理中意识到有一个</a:t>
            </a: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“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分舵</a:t>
            </a: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”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离开了</a:t>
            </a:r>
            <a:endParaRPr lang="zh-CN" altLang="en-US" dirty="0">
              <a:solidFill>
                <a:srgbClr val="000000"/>
              </a:solidFill>
              <a:latin typeface="Verdana" panose="020B0604030504040204" pitchFamily="34" charset="0"/>
              <a:ea typeface="宋体" panose="02010600030101010101" pitchFamily="2" charset="-122"/>
            </a:endParaRPr>
          </a:p>
          <a:p>
            <a:pPr>
              <a:buFont typeface="Verdana" panose="020B0604030504040204" pitchFamily="34" charset="0"/>
              <a:buChar char="4"/>
            </a:pP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、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</a:rPr>
              <a:t>Master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非常伤心，伤心的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Master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将情况汇报给了相应的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Driver</a:t>
            </a:r>
            <a:endParaRPr lang="zh-CN" altLang="en-US" dirty="0">
              <a:solidFill>
                <a:srgbClr val="000000"/>
              </a:solidFill>
              <a:latin typeface="Verdana" panose="020B0604030504040204" pitchFamily="34" charset="0"/>
              <a:ea typeface="宋体" panose="02010600030101010101" pitchFamily="2" charset="-122"/>
            </a:endParaRPr>
          </a:p>
          <a:p>
            <a:pPr>
              <a:buFont typeface="Verdana" panose="020B0604030504040204" pitchFamily="34" charset="0"/>
              <a:buChar char="5"/>
            </a:pP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、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</a:rPr>
              <a:t>Driver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通过两方面确认分配给自己的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Executor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不幸离开了，一是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Master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发送过来的通知，二是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Driver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没有在规定时间内收到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Executor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的</a:t>
            </a:r>
            <a:r>
              <a:rPr lang="en-US" altLang="zh-CN" dirty="0" err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StatusUpdate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，于是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Driver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会将注册的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Executor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移除</a:t>
            </a:r>
            <a:endParaRPr lang="zh-CN" altLang="en-US" dirty="0">
              <a:solidFill>
                <a:srgbClr val="000000"/>
              </a:solidFill>
              <a:latin typeface="Verdana" panose="020B0604030504040204" pitchFamily="34" charset="0"/>
              <a:ea typeface="宋体" panose="02010600030101010101" pitchFamily="2" charset="-122"/>
            </a:endParaRPr>
          </a:p>
          <a:p>
            <a:pPr>
              <a:buFont typeface="Verdana" panose="020B0604030504040204" pitchFamily="34" charset="0"/>
              <a:buChar char="6"/>
            </a:pP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Driver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再次提交没有执行的任务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48143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utoUpdateAnimBg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1403648" y="764704"/>
            <a:ext cx="6251904" cy="504056"/>
          </a:xfrm>
        </p:spPr>
        <p:txBody>
          <a:bodyPr>
            <a:normAutofit fontScale="90000"/>
          </a:bodyPr>
          <a:lstStyle/>
          <a:p>
            <a:r>
              <a:rPr lang="en-US" altLang="zh-CN" b="1" dirty="0">
                <a:latin typeface="+mn-lt"/>
                <a:ea typeface="宋体" pitchFamily="2" charset="-122"/>
                <a:cs typeface="Times New Roman" pitchFamily="18" charset="0"/>
              </a:rPr>
              <a:t>SPARK</a:t>
            </a:r>
            <a:r>
              <a:rPr lang="zh-CN" altLang="en-US" b="1" dirty="0">
                <a:latin typeface="+mn-lt"/>
                <a:ea typeface="宋体" pitchFamily="2" charset="-122"/>
                <a:cs typeface="Times New Roman" pitchFamily="18" charset="0"/>
              </a:rPr>
              <a:t>的</a:t>
            </a:r>
            <a:r>
              <a:rPr lang="en-US" altLang="zh-CN" b="1" dirty="0">
                <a:latin typeface="+mn-lt"/>
                <a:ea typeface="宋体" pitchFamily="2" charset="-122"/>
                <a:cs typeface="Times New Roman" pitchFamily="18" charset="0"/>
              </a:rPr>
              <a:t>Shuffle</a:t>
            </a:r>
            <a:r>
              <a:rPr lang="zh-CN" altLang="en-US" b="1" dirty="0">
                <a:latin typeface="+mn-lt"/>
                <a:ea typeface="宋体" pitchFamily="2" charset="-122"/>
                <a:cs typeface="Times New Roman" pitchFamily="18" charset="0"/>
              </a:rPr>
              <a:t>过程对比</a:t>
            </a:r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3846737"/>
              </p:ext>
            </p:extLst>
          </p:nvPr>
        </p:nvGraphicFramePr>
        <p:xfrm>
          <a:off x="451905" y="1844824"/>
          <a:ext cx="8155390" cy="413356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5758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300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494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6760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dirty="0">
                          <a:effectLst/>
                        </a:rPr>
                        <a:t>对比方向</a:t>
                      </a:r>
                      <a:endParaRPr lang="zh-CN" sz="18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00351" marR="100351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MapReduce</a:t>
                      </a:r>
                      <a:endParaRPr lang="zh-CN" sz="18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00351" marR="100351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Spark  </a:t>
                      </a:r>
                      <a:r>
                        <a:rPr lang="en-US" altLang="zh-CN" sz="1800" dirty="0">
                          <a:effectLst/>
                        </a:rPr>
                        <a:t>Hash Shuffle</a:t>
                      </a:r>
                      <a:endParaRPr lang="zh-CN" sz="18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00351" marR="100351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9008"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</a:rPr>
                        <a:t>collect</a:t>
                      </a:r>
                      <a:endParaRPr lang="zh-CN" sz="1800" dirty="0"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 </a:t>
                      </a:r>
                      <a:endParaRPr lang="zh-CN" sz="18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00351" marR="100351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CN" sz="1500" dirty="0">
                          <a:effectLst/>
                        </a:rPr>
                        <a:t>在内存中构造了一块数据结构用于</a:t>
                      </a:r>
                      <a:r>
                        <a:rPr lang="en-US" sz="1500" dirty="0">
                          <a:effectLst/>
                        </a:rPr>
                        <a:t>map</a:t>
                      </a:r>
                      <a:r>
                        <a:rPr lang="zh-CN" sz="1500" dirty="0">
                          <a:effectLst/>
                        </a:rPr>
                        <a:t>输出的缓冲</a:t>
                      </a:r>
                      <a:endParaRPr lang="zh-CN" sz="18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00351" marR="100351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CN" sz="1500" dirty="0">
                          <a:effectLst/>
                        </a:rPr>
                        <a:t>没有在内存中构造一块数据结构用于</a:t>
                      </a:r>
                      <a:r>
                        <a:rPr lang="en-US" sz="1500" dirty="0">
                          <a:effectLst/>
                        </a:rPr>
                        <a:t>map</a:t>
                      </a:r>
                      <a:r>
                        <a:rPr lang="zh-CN" sz="1500" dirty="0">
                          <a:effectLst/>
                        </a:rPr>
                        <a:t>输出的缓冲，而是直接把输出写到磁盘文件</a:t>
                      </a:r>
                      <a:endParaRPr lang="zh-CN" sz="18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00351" marR="100351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691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</a:rPr>
                        <a:t>sort</a:t>
                      </a:r>
                      <a:endParaRPr lang="zh-CN" sz="18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00351" marR="100351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</a:rPr>
                        <a:t>map</a:t>
                      </a:r>
                      <a:r>
                        <a:rPr lang="zh-CN" sz="1500" dirty="0">
                          <a:effectLst/>
                        </a:rPr>
                        <a:t>输出的数据有排序</a:t>
                      </a:r>
                      <a:endParaRPr lang="zh-CN" sz="18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00351" marR="100351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</a:rPr>
                        <a:t>map</a:t>
                      </a:r>
                      <a:r>
                        <a:rPr lang="zh-CN" sz="1500" dirty="0">
                          <a:effectLst/>
                        </a:rPr>
                        <a:t>输出的数据没有排序</a:t>
                      </a:r>
                      <a:endParaRPr lang="zh-CN" sz="18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00351" marR="100351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9011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</a:rPr>
                        <a:t>merge</a:t>
                      </a:r>
                      <a:endParaRPr lang="zh-CN" sz="18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00351" marR="100351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CN" sz="1500" dirty="0">
                          <a:effectLst/>
                        </a:rPr>
                        <a:t>对磁盘上的多个</a:t>
                      </a:r>
                      <a:r>
                        <a:rPr lang="en-US" sz="1500" dirty="0">
                          <a:effectLst/>
                        </a:rPr>
                        <a:t>spill</a:t>
                      </a:r>
                      <a:r>
                        <a:rPr lang="zh-CN" sz="1500" dirty="0">
                          <a:effectLst/>
                        </a:rPr>
                        <a:t>文件最后进行合并成一个输出文件</a:t>
                      </a:r>
                      <a:endParaRPr lang="zh-CN" sz="18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00351" marR="100351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zh-CN" sz="1500" dirty="0">
                          <a:effectLst/>
                        </a:rPr>
                        <a:t>在</a:t>
                      </a:r>
                      <a:r>
                        <a:rPr lang="en-US" sz="1500" dirty="0">
                          <a:effectLst/>
                        </a:rPr>
                        <a:t>map</a:t>
                      </a:r>
                      <a:r>
                        <a:rPr lang="zh-CN" sz="1500" dirty="0">
                          <a:effectLst/>
                        </a:rPr>
                        <a:t>端没有</a:t>
                      </a:r>
                      <a:r>
                        <a:rPr lang="en-US" sz="1500" dirty="0">
                          <a:effectLst/>
                        </a:rPr>
                        <a:t>merge</a:t>
                      </a:r>
                      <a:r>
                        <a:rPr lang="zh-CN" sz="1500" dirty="0">
                          <a:effectLst/>
                        </a:rPr>
                        <a:t>过程，在输出时直接是对应一个</a:t>
                      </a:r>
                      <a:r>
                        <a:rPr lang="en-US" sz="1500" dirty="0">
                          <a:effectLst/>
                        </a:rPr>
                        <a:t>reduce</a:t>
                      </a:r>
                      <a:r>
                        <a:rPr lang="zh-CN" sz="1500" dirty="0">
                          <a:effectLst/>
                        </a:rPr>
                        <a:t>的数据写到一个文件中，这些文件同时存在并发写，最后不需要合并成一个</a:t>
                      </a:r>
                      <a:endParaRPr lang="zh-CN" sz="18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00351" marR="100351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300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</a:rPr>
                        <a:t>copy</a:t>
                      </a:r>
                      <a:endParaRPr lang="zh-CN" sz="18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00351" marR="100351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CN" sz="1500" dirty="0">
                          <a:effectLst/>
                        </a:rPr>
                        <a:t>框架 </a:t>
                      </a:r>
                      <a:r>
                        <a:rPr lang="en-US" sz="1500" dirty="0">
                          <a:effectLst/>
                        </a:rPr>
                        <a:t>jetty</a:t>
                      </a:r>
                      <a:endParaRPr lang="zh-CN" sz="18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00351" marR="100351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500" dirty="0" err="1">
                          <a:effectLst/>
                        </a:rPr>
                        <a:t>netty</a:t>
                      </a:r>
                      <a:r>
                        <a:rPr lang="zh-CN" sz="1500" dirty="0">
                          <a:effectLst/>
                        </a:rPr>
                        <a:t>或者直接</a:t>
                      </a:r>
                      <a:r>
                        <a:rPr lang="en-US" sz="1500" dirty="0">
                          <a:effectLst/>
                        </a:rPr>
                        <a:t>socket</a:t>
                      </a:r>
                      <a:r>
                        <a:rPr lang="zh-CN" sz="1500" dirty="0">
                          <a:effectLst/>
                        </a:rPr>
                        <a:t>流</a:t>
                      </a:r>
                      <a:endParaRPr lang="zh-CN" sz="18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00351" marR="100351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3260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500" dirty="0">
                          <a:effectLst/>
                        </a:rPr>
                        <a:t>本地文件</a:t>
                      </a:r>
                      <a:endParaRPr lang="zh-CN" sz="18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00351" marR="100351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CN" sz="1500" dirty="0">
                          <a:effectLst/>
                        </a:rPr>
                        <a:t>仍然是通过网络框架拖取数据</a:t>
                      </a:r>
                      <a:endParaRPr lang="zh-CN" sz="18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00351" marR="100351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zh-CN" sz="1500" dirty="0">
                          <a:effectLst/>
                        </a:rPr>
                        <a:t>不通过网络框架，对于在本节点上的</a:t>
                      </a:r>
                      <a:r>
                        <a:rPr lang="en-US" sz="1500" dirty="0">
                          <a:effectLst/>
                        </a:rPr>
                        <a:t>map</a:t>
                      </a:r>
                      <a:r>
                        <a:rPr lang="zh-CN" sz="1500" dirty="0">
                          <a:effectLst/>
                        </a:rPr>
                        <a:t>输出文件，采用本地读取的方式</a:t>
                      </a:r>
                      <a:endParaRPr lang="zh-CN" sz="18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00351" marR="100351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3260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copy</a:t>
                      </a:r>
                      <a:endParaRPr lang="zh-CN" sz="18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00351" marR="100351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CN" sz="1500">
                          <a:effectLst/>
                        </a:rPr>
                        <a:t>过来的数据存放位置 先放在内存，内存放不下时写到磁盘</a:t>
                      </a:r>
                      <a:endParaRPr lang="zh-CN" sz="18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00351" marR="100351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zh-CN" sz="1500">
                          <a:effectLst/>
                        </a:rPr>
                        <a:t>一种方式全部放在内存；另一种方式先放在内存，放不下时写到磁盘</a:t>
                      </a:r>
                      <a:endParaRPr lang="zh-CN" sz="18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00351" marR="100351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3260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</a:rPr>
                        <a:t>merge sort</a:t>
                      </a:r>
                      <a:endParaRPr lang="zh-CN" sz="18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00351" marR="100351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CN" sz="1500" dirty="0">
                          <a:effectLst/>
                        </a:rPr>
                        <a:t>最后会对磁盘文件和内存中的数据进行合并排序</a:t>
                      </a:r>
                      <a:endParaRPr lang="zh-CN" sz="18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00351" marR="100351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zh-CN" sz="1500" dirty="0">
                          <a:effectLst/>
                        </a:rPr>
                        <a:t>对于采用另一种方式时也会有合并排序的过程</a:t>
                      </a:r>
                      <a:endParaRPr lang="zh-CN" sz="18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00351" marR="100351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94454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utoUpdateAnimBg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1835696" y="732866"/>
            <a:ext cx="5328592" cy="504056"/>
          </a:xfrm>
        </p:spPr>
        <p:txBody>
          <a:bodyPr>
            <a:normAutofit fontScale="90000"/>
          </a:bodyPr>
          <a:lstStyle/>
          <a:p>
            <a:r>
              <a:rPr lang="en-US" altLang="zh-CN" b="1" dirty="0">
                <a:latin typeface="+mn-lt"/>
                <a:ea typeface="宋体" pitchFamily="2" charset="-122"/>
                <a:cs typeface="Times New Roman" pitchFamily="18" charset="0"/>
              </a:rPr>
              <a:t>SPARK</a:t>
            </a:r>
            <a:r>
              <a:rPr lang="zh-CN" altLang="en-US" b="1" dirty="0">
                <a:latin typeface="+mn-lt"/>
                <a:ea typeface="宋体" pitchFamily="2" charset="-122"/>
                <a:cs typeface="Times New Roman" pitchFamily="18" charset="0"/>
              </a:rPr>
              <a:t>的通信架构 </a:t>
            </a:r>
            <a:r>
              <a:rPr lang="en-US" altLang="zh-CN" b="1" dirty="0">
                <a:latin typeface="+mn-lt"/>
                <a:ea typeface="宋体" pitchFamily="2" charset="-122"/>
                <a:cs typeface="Times New Roman" pitchFamily="18" charset="0"/>
              </a:rPr>
              <a:t>– </a:t>
            </a:r>
            <a:r>
              <a:rPr lang="zh-CN" altLang="en-US" b="1" dirty="0">
                <a:latin typeface="+mn-lt"/>
                <a:ea typeface="宋体" pitchFamily="2" charset="-122"/>
                <a:cs typeface="Times New Roman" pitchFamily="18" charset="0"/>
              </a:rPr>
              <a:t>端点概览</a:t>
            </a:r>
          </a:p>
        </p:txBody>
      </p:sp>
      <p:pic>
        <p:nvPicPr>
          <p:cNvPr id="8" name="Picture 135" descr="http://images2015.cnblogs.com/blog/806887/201705/806887-20170502104756523-178917964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556792"/>
            <a:ext cx="7848872" cy="46805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80780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utoUpdateAnimBg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1835696" y="732866"/>
            <a:ext cx="5012610" cy="504056"/>
          </a:xfrm>
        </p:spPr>
        <p:txBody>
          <a:bodyPr>
            <a:normAutofit fontScale="90000"/>
          </a:bodyPr>
          <a:lstStyle/>
          <a:p>
            <a:r>
              <a:rPr lang="en-US" altLang="zh-CN" b="1" dirty="0">
                <a:latin typeface="+mn-lt"/>
                <a:ea typeface="宋体" pitchFamily="2" charset="-122"/>
                <a:cs typeface="Times New Roman" pitchFamily="18" charset="0"/>
              </a:rPr>
              <a:t>SPARK</a:t>
            </a:r>
            <a:r>
              <a:rPr lang="zh-CN" altLang="en-US" b="1" dirty="0">
                <a:latin typeface="+mn-lt"/>
                <a:ea typeface="宋体" pitchFamily="2" charset="-122"/>
                <a:cs typeface="Times New Roman" pitchFamily="18" charset="0"/>
              </a:rPr>
              <a:t>的通信架构 </a:t>
            </a:r>
            <a:r>
              <a:rPr lang="en-US" altLang="zh-CN" b="1" dirty="0">
                <a:latin typeface="+mn-lt"/>
                <a:ea typeface="宋体" pitchFamily="2" charset="-122"/>
                <a:cs typeface="Times New Roman" pitchFamily="18" charset="0"/>
              </a:rPr>
              <a:t>– </a:t>
            </a:r>
            <a:r>
              <a:rPr lang="zh-CN" altLang="en-US" b="1" dirty="0">
                <a:latin typeface="+mn-lt"/>
                <a:ea typeface="宋体" pitchFamily="2" charset="-122"/>
                <a:cs typeface="Times New Roman" pitchFamily="18" charset="0"/>
              </a:rPr>
              <a:t>类图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340768"/>
            <a:ext cx="7452320" cy="5076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467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utoUpdateAnimBg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1776480" y="742525"/>
            <a:ext cx="5386625" cy="504056"/>
          </a:xfrm>
        </p:spPr>
        <p:txBody>
          <a:bodyPr>
            <a:normAutofit fontScale="90000"/>
          </a:bodyPr>
          <a:lstStyle/>
          <a:p>
            <a:r>
              <a:rPr lang="en-US" altLang="zh-CN" b="1" dirty="0">
                <a:latin typeface="+mn-lt"/>
                <a:ea typeface="宋体" pitchFamily="2" charset="-122"/>
                <a:cs typeface="Times New Roman" pitchFamily="18" charset="0"/>
              </a:rPr>
              <a:t>SPARK</a:t>
            </a:r>
            <a:r>
              <a:rPr lang="zh-CN" altLang="en-US" b="1" dirty="0">
                <a:latin typeface="+mn-lt"/>
                <a:ea typeface="宋体" pitchFamily="2" charset="-122"/>
                <a:cs typeface="Times New Roman" pitchFamily="18" charset="0"/>
              </a:rPr>
              <a:t>的通信架构 </a:t>
            </a:r>
            <a:r>
              <a:rPr lang="en-US" altLang="zh-CN" b="1" dirty="0">
                <a:latin typeface="+mn-lt"/>
                <a:ea typeface="宋体" pitchFamily="2" charset="-122"/>
                <a:cs typeface="Times New Roman" pitchFamily="18" charset="0"/>
              </a:rPr>
              <a:t>– </a:t>
            </a:r>
            <a:r>
              <a:rPr lang="zh-CN" altLang="en-US" b="1" dirty="0">
                <a:latin typeface="+mn-lt"/>
                <a:ea typeface="宋体" pitchFamily="2" charset="-122"/>
                <a:cs typeface="Times New Roman" pitchFamily="18" charset="0"/>
              </a:rPr>
              <a:t>高层视图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1268760"/>
            <a:ext cx="5904891" cy="5259207"/>
          </a:xfrm>
          <a:prstGeom prst="rect">
            <a:avLst/>
          </a:prstGeom>
        </p:spPr>
      </p:pic>
      <p:cxnSp>
        <p:nvCxnSpPr>
          <p:cNvPr id="6" name="直接箭头连接符 5"/>
          <p:cNvCxnSpPr/>
          <p:nvPr/>
        </p:nvCxnSpPr>
        <p:spPr>
          <a:xfrm flipH="1">
            <a:off x="2915816" y="1916832"/>
            <a:ext cx="2880320" cy="1512168"/>
          </a:xfrm>
          <a:prstGeom prst="straightConnector1">
            <a:avLst/>
          </a:prstGeom>
          <a:ln w="12700"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箭头连接符 6"/>
          <p:cNvCxnSpPr/>
          <p:nvPr/>
        </p:nvCxnSpPr>
        <p:spPr>
          <a:xfrm flipH="1" flipV="1">
            <a:off x="2915816" y="3460838"/>
            <a:ext cx="2952328" cy="256194"/>
          </a:xfrm>
          <a:prstGeom prst="straightConnector1">
            <a:avLst/>
          </a:prstGeom>
          <a:ln w="12700"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/>
          <p:cNvCxnSpPr/>
          <p:nvPr/>
        </p:nvCxnSpPr>
        <p:spPr>
          <a:xfrm flipH="1" flipV="1">
            <a:off x="2915816" y="3501008"/>
            <a:ext cx="3024336" cy="2120070"/>
          </a:xfrm>
          <a:prstGeom prst="straightConnector1">
            <a:avLst/>
          </a:prstGeom>
          <a:ln w="12700"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/>
          <p:nvPr/>
        </p:nvCxnSpPr>
        <p:spPr>
          <a:xfrm flipH="1" flipV="1">
            <a:off x="2915816" y="5517232"/>
            <a:ext cx="3024336" cy="382702"/>
          </a:xfrm>
          <a:prstGeom prst="straightConnector1">
            <a:avLst/>
          </a:prstGeom>
          <a:ln w="12700">
            <a:solidFill>
              <a:schemeClr val="accent5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/>
          <p:nvPr/>
        </p:nvCxnSpPr>
        <p:spPr>
          <a:xfrm flipH="1">
            <a:off x="2987824" y="4028650"/>
            <a:ext cx="2880320" cy="1416574"/>
          </a:xfrm>
          <a:prstGeom prst="straightConnector1">
            <a:avLst/>
          </a:prstGeom>
          <a:ln w="12700">
            <a:solidFill>
              <a:schemeClr val="accent5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/>
          <p:nvPr/>
        </p:nvCxnSpPr>
        <p:spPr>
          <a:xfrm flipH="1">
            <a:off x="2915816" y="2168235"/>
            <a:ext cx="2880320" cy="3276989"/>
          </a:xfrm>
          <a:prstGeom prst="straightConnector1">
            <a:avLst/>
          </a:prstGeom>
          <a:ln w="12700">
            <a:solidFill>
              <a:schemeClr val="accent5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/>
          <p:nvPr/>
        </p:nvCxnSpPr>
        <p:spPr>
          <a:xfrm flipV="1">
            <a:off x="3563888" y="2492896"/>
            <a:ext cx="2664296" cy="86157"/>
          </a:xfrm>
          <a:prstGeom prst="straightConnector1">
            <a:avLst/>
          </a:prstGeom>
          <a:ln w="12700">
            <a:solidFill>
              <a:srgbClr val="C00000"/>
            </a:solidFill>
            <a:prstDash val="solid"/>
            <a:tailEnd type="triangle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/>
          <p:nvPr/>
        </p:nvCxnSpPr>
        <p:spPr>
          <a:xfrm>
            <a:off x="3563888" y="2890672"/>
            <a:ext cx="2736304" cy="1460283"/>
          </a:xfrm>
          <a:prstGeom prst="straightConnector1">
            <a:avLst/>
          </a:prstGeom>
          <a:ln w="12700">
            <a:solidFill>
              <a:srgbClr val="C00000"/>
            </a:solidFill>
            <a:prstDash val="solid"/>
            <a:tailEnd type="triangle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/>
          <p:nvPr/>
        </p:nvCxnSpPr>
        <p:spPr>
          <a:xfrm>
            <a:off x="3563888" y="3155117"/>
            <a:ext cx="2808547" cy="3076297"/>
          </a:xfrm>
          <a:prstGeom prst="straightConnector1">
            <a:avLst/>
          </a:prstGeom>
          <a:ln w="12700">
            <a:solidFill>
              <a:srgbClr val="C00000"/>
            </a:solidFill>
            <a:prstDash val="solid"/>
            <a:tailEnd type="triangle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/>
          <p:cNvCxnSpPr/>
          <p:nvPr/>
        </p:nvCxnSpPr>
        <p:spPr>
          <a:xfrm flipV="1">
            <a:off x="3573829" y="2535974"/>
            <a:ext cx="2654355" cy="2126599"/>
          </a:xfrm>
          <a:prstGeom prst="straightConnector1">
            <a:avLst/>
          </a:prstGeom>
          <a:ln w="12700">
            <a:solidFill>
              <a:srgbClr val="C00000"/>
            </a:solidFill>
            <a:prstDash val="solid"/>
            <a:tailEnd type="triangle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/>
          <p:nvPr/>
        </p:nvCxnSpPr>
        <p:spPr>
          <a:xfrm flipV="1">
            <a:off x="3604862" y="4383694"/>
            <a:ext cx="2695330" cy="563205"/>
          </a:xfrm>
          <a:prstGeom prst="straightConnector1">
            <a:avLst/>
          </a:prstGeom>
          <a:ln w="12700">
            <a:solidFill>
              <a:srgbClr val="C00000"/>
            </a:solidFill>
            <a:prstDash val="solid"/>
            <a:tailEnd type="triangle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/>
          <p:cNvCxnSpPr/>
          <p:nvPr/>
        </p:nvCxnSpPr>
        <p:spPr>
          <a:xfrm>
            <a:off x="3604862" y="5216342"/>
            <a:ext cx="2695330" cy="1029483"/>
          </a:xfrm>
          <a:prstGeom prst="straightConnector1">
            <a:avLst/>
          </a:prstGeom>
          <a:ln w="12700">
            <a:solidFill>
              <a:srgbClr val="C00000"/>
            </a:solidFill>
            <a:prstDash val="solid"/>
            <a:tailEnd type="triangle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1417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utoUpdateAnimBg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1776480" y="742525"/>
            <a:ext cx="5386625" cy="504056"/>
          </a:xfrm>
        </p:spPr>
        <p:txBody>
          <a:bodyPr>
            <a:normAutofit fontScale="90000"/>
          </a:bodyPr>
          <a:lstStyle/>
          <a:p>
            <a:r>
              <a:rPr lang="en-US" altLang="zh-CN" b="1" dirty="0">
                <a:latin typeface="+mn-lt"/>
                <a:ea typeface="宋体" pitchFamily="2" charset="-122"/>
                <a:cs typeface="Times New Roman" pitchFamily="18" charset="0"/>
              </a:rPr>
              <a:t>SPARK</a:t>
            </a:r>
            <a:r>
              <a:rPr lang="zh-CN" altLang="en-US" b="1" dirty="0">
                <a:latin typeface="+mn-lt"/>
                <a:ea typeface="宋体" pitchFamily="2" charset="-122"/>
                <a:cs typeface="Times New Roman" pitchFamily="18" charset="0"/>
              </a:rPr>
              <a:t>的脚本</a:t>
            </a:r>
          </a:p>
        </p:txBody>
      </p:sp>
      <p:sp>
        <p:nvSpPr>
          <p:cNvPr id="2" name="矩形 1"/>
          <p:cNvSpPr/>
          <p:nvPr/>
        </p:nvSpPr>
        <p:spPr>
          <a:xfrm>
            <a:off x="323528" y="1412776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000000"/>
                </a:solidFill>
                <a:latin typeface="Verdana" panose="020B0604030504040204" pitchFamily="34" charset="0"/>
              </a:rPr>
              <a:t>节点启动脚本</a:t>
            </a:r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4932040" y="1412776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000000"/>
                </a:solidFill>
                <a:latin typeface="Verdana" panose="020B0604030504040204" pitchFamily="34" charset="0"/>
              </a:rPr>
              <a:t>任务提交脚本：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99" r="4725"/>
          <a:stretch/>
        </p:blipFill>
        <p:spPr>
          <a:xfrm>
            <a:off x="323528" y="1782108"/>
            <a:ext cx="4103440" cy="414200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337" r="13376"/>
          <a:stretch/>
        </p:blipFill>
        <p:spPr>
          <a:xfrm>
            <a:off x="4860032" y="1786645"/>
            <a:ext cx="2755857" cy="4670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789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utoUpdateAnimBg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1776480" y="742525"/>
            <a:ext cx="5386625" cy="504056"/>
          </a:xfrm>
        </p:spPr>
        <p:txBody>
          <a:bodyPr>
            <a:normAutofit fontScale="90000"/>
          </a:bodyPr>
          <a:lstStyle/>
          <a:p>
            <a:r>
              <a:rPr lang="en-US" altLang="zh-CN" b="1" dirty="0">
                <a:latin typeface="+mn-lt"/>
                <a:ea typeface="宋体" pitchFamily="2" charset="-122"/>
                <a:cs typeface="Times New Roman" pitchFamily="18" charset="0"/>
              </a:rPr>
              <a:t>SPARK</a:t>
            </a:r>
            <a:r>
              <a:rPr lang="zh-CN" altLang="en-US" b="1" dirty="0">
                <a:latin typeface="+mn-lt"/>
                <a:ea typeface="宋体" pitchFamily="2" charset="-122"/>
                <a:cs typeface="Times New Roman" pitchFamily="18" charset="0"/>
              </a:rPr>
              <a:t>的交互流程</a:t>
            </a:r>
            <a:r>
              <a:rPr lang="en-US" altLang="zh-CN" b="1" dirty="0">
                <a:latin typeface="+mn-lt"/>
                <a:ea typeface="宋体" pitchFamily="2" charset="-122"/>
                <a:cs typeface="Times New Roman" pitchFamily="18" charset="0"/>
              </a:rPr>
              <a:t> – </a:t>
            </a:r>
            <a:r>
              <a:rPr lang="zh-CN" altLang="en-US" b="1" dirty="0">
                <a:latin typeface="+mn-lt"/>
                <a:ea typeface="宋体" pitchFamily="2" charset="-122"/>
                <a:cs typeface="Times New Roman" pitchFamily="18" charset="0"/>
              </a:rPr>
              <a:t>节点启动</a:t>
            </a:r>
          </a:p>
        </p:txBody>
      </p:sp>
      <p:pic>
        <p:nvPicPr>
          <p:cNvPr id="18" name="图片 17" descr="http://www.uml.org.cn/bigdata/images/201701110507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196752"/>
            <a:ext cx="8280920" cy="271445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矩形 2"/>
          <p:cNvSpPr/>
          <p:nvPr/>
        </p:nvSpPr>
        <p:spPr>
          <a:xfrm>
            <a:off x="107504" y="3911209"/>
            <a:ext cx="8928992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Verdana" panose="020B0604030504040204" pitchFamily="34" charset="0"/>
              <a:buChar char="1"/>
            </a:pPr>
            <a:r>
              <a:rPr lang="zh-CN" altLang="en-US" sz="1400" dirty="0">
                <a:solidFill>
                  <a:srgbClr val="000000"/>
                </a:solidFill>
                <a:latin typeface="Times New Roman" panose="02020603050405020304" pitchFamily="18" charset="0"/>
              </a:rPr>
              <a:t>、</a:t>
            </a:r>
            <a:r>
              <a:rPr lang="en-US" altLang="zh-CN" sz="1400" dirty="0">
                <a:solidFill>
                  <a:srgbClr val="000000"/>
                </a:solidFill>
                <a:latin typeface="Times New Roman" panose="02020603050405020304" pitchFamily="18" charset="0"/>
              </a:rPr>
              <a:t>Master</a:t>
            </a:r>
            <a:r>
              <a:rPr lang="zh-CN" altLang="en-US" sz="1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启动时首先创一个</a:t>
            </a:r>
            <a:r>
              <a:rPr lang="en-US" altLang="zh-CN" sz="1400" dirty="0" err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RpcEnv</a:t>
            </a:r>
            <a:r>
              <a:rPr lang="zh-CN" altLang="en-US" sz="1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对象，负责管理所有通信逻辑</a:t>
            </a:r>
            <a:endParaRPr lang="zh-CN" altLang="en-US" sz="1400" dirty="0">
              <a:solidFill>
                <a:srgbClr val="000000"/>
              </a:solidFill>
              <a:latin typeface="Verdana" panose="020B0604030504040204" pitchFamily="34" charset="0"/>
              <a:ea typeface="宋体" panose="02010600030101010101" pitchFamily="2" charset="-122"/>
            </a:endParaRPr>
          </a:p>
          <a:p>
            <a:pPr>
              <a:buFont typeface="Verdana" panose="020B0604030504040204" pitchFamily="34" charset="0"/>
              <a:buChar char="2"/>
            </a:pPr>
            <a:r>
              <a:rPr lang="zh-CN" altLang="en-US" sz="1400" dirty="0">
                <a:solidFill>
                  <a:srgbClr val="000000"/>
                </a:solidFill>
                <a:latin typeface="Times New Roman" panose="02020603050405020304" pitchFamily="18" charset="0"/>
              </a:rPr>
              <a:t>、</a:t>
            </a:r>
            <a:r>
              <a:rPr lang="en-US" altLang="zh-CN" sz="1400" dirty="0">
                <a:solidFill>
                  <a:srgbClr val="000000"/>
                </a:solidFill>
                <a:latin typeface="Times New Roman" panose="02020603050405020304" pitchFamily="18" charset="0"/>
              </a:rPr>
              <a:t>Master</a:t>
            </a:r>
            <a:r>
              <a:rPr lang="zh-CN" altLang="en-US" sz="1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通过</a:t>
            </a:r>
            <a:r>
              <a:rPr lang="en-US" altLang="zh-CN" sz="1400" dirty="0" err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RpcEnv</a:t>
            </a:r>
            <a:r>
              <a:rPr lang="zh-CN" altLang="en-US" sz="1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对象创建一个</a:t>
            </a:r>
            <a:r>
              <a:rPr lang="en-US" altLang="zh-CN" sz="14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Endpoint</a:t>
            </a:r>
            <a:r>
              <a:rPr lang="zh-CN" altLang="en-US" sz="1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en-US" altLang="zh-CN" sz="14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Master</a:t>
            </a:r>
            <a:r>
              <a:rPr lang="zh-CN" altLang="en-US" sz="1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就是一个</a:t>
            </a:r>
            <a:r>
              <a:rPr lang="en-US" altLang="zh-CN" sz="14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Endpoint</a:t>
            </a:r>
            <a:r>
              <a:rPr lang="zh-CN" altLang="en-US" sz="1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en-US" altLang="zh-CN" sz="14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Worker</a:t>
            </a:r>
            <a:r>
              <a:rPr lang="zh-CN" altLang="en-US" sz="1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可以与其进行通信</a:t>
            </a:r>
            <a:endParaRPr lang="zh-CN" altLang="en-US" sz="1400" dirty="0">
              <a:solidFill>
                <a:srgbClr val="000000"/>
              </a:solidFill>
              <a:latin typeface="Verdana" panose="020B0604030504040204" pitchFamily="34" charset="0"/>
              <a:ea typeface="宋体" panose="02010600030101010101" pitchFamily="2" charset="-122"/>
            </a:endParaRPr>
          </a:p>
          <a:p>
            <a:pPr>
              <a:buFont typeface="Verdana" panose="020B0604030504040204" pitchFamily="34" charset="0"/>
              <a:buChar char="3"/>
            </a:pPr>
            <a:r>
              <a:rPr lang="zh-CN" altLang="en-US" sz="1400" dirty="0">
                <a:solidFill>
                  <a:srgbClr val="000000"/>
                </a:solidFill>
                <a:latin typeface="Times New Roman" panose="02020603050405020304" pitchFamily="18" charset="0"/>
              </a:rPr>
              <a:t>、</a:t>
            </a:r>
            <a:r>
              <a:rPr lang="en-US" altLang="zh-CN" sz="1400" dirty="0">
                <a:solidFill>
                  <a:srgbClr val="000000"/>
                </a:solidFill>
                <a:latin typeface="Times New Roman" panose="02020603050405020304" pitchFamily="18" charset="0"/>
              </a:rPr>
              <a:t>Worker</a:t>
            </a:r>
            <a:r>
              <a:rPr lang="zh-CN" altLang="en-US" sz="1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启动时也是创一个</a:t>
            </a:r>
            <a:r>
              <a:rPr lang="en-US" altLang="zh-CN" sz="1400" dirty="0" err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RpcEnv</a:t>
            </a:r>
            <a:r>
              <a:rPr lang="zh-CN" altLang="en-US" sz="1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对象</a:t>
            </a:r>
            <a:endParaRPr lang="zh-CN" altLang="en-US" sz="1400" dirty="0">
              <a:solidFill>
                <a:srgbClr val="000000"/>
              </a:solidFill>
              <a:latin typeface="Verdana" panose="020B0604030504040204" pitchFamily="34" charset="0"/>
              <a:ea typeface="宋体" panose="02010600030101010101" pitchFamily="2" charset="-122"/>
            </a:endParaRPr>
          </a:p>
          <a:p>
            <a:pPr>
              <a:buFont typeface="Verdana" panose="020B0604030504040204" pitchFamily="34" charset="0"/>
              <a:buChar char="4"/>
            </a:pPr>
            <a:r>
              <a:rPr lang="zh-CN" altLang="en-US" sz="1400" dirty="0">
                <a:solidFill>
                  <a:srgbClr val="000000"/>
                </a:solidFill>
                <a:latin typeface="Times New Roman" panose="02020603050405020304" pitchFamily="18" charset="0"/>
              </a:rPr>
              <a:t>、</a:t>
            </a:r>
            <a:r>
              <a:rPr lang="en-US" altLang="zh-CN" sz="1400" dirty="0">
                <a:solidFill>
                  <a:srgbClr val="000000"/>
                </a:solidFill>
                <a:latin typeface="Times New Roman" panose="02020603050405020304" pitchFamily="18" charset="0"/>
              </a:rPr>
              <a:t>Worker</a:t>
            </a:r>
            <a:r>
              <a:rPr lang="zh-CN" altLang="en-US" sz="1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通过</a:t>
            </a:r>
            <a:r>
              <a:rPr lang="en-US" altLang="zh-CN" sz="1400" dirty="0" err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RpcEnv</a:t>
            </a:r>
            <a:r>
              <a:rPr lang="zh-CN" altLang="en-US" sz="1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对象创建一个</a:t>
            </a:r>
            <a:r>
              <a:rPr lang="en-US" altLang="zh-CN" sz="14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Endpoint</a:t>
            </a:r>
            <a:endParaRPr lang="zh-CN" altLang="en-US" sz="1400" dirty="0">
              <a:solidFill>
                <a:srgbClr val="000000"/>
              </a:solidFill>
              <a:latin typeface="Verdana" panose="020B0604030504040204" pitchFamily="34" charset="0"/>
              <a:ea typeface="宋体" panose="02010600030101010101" pitchFamily="2" charset="-122"/>
            </a:endParaRPr>
          </a:p>
          <a:p>
            <a:pPr>
              <a:buFont typeface="Verdana" panose="020B0604030504040204" pitchFamily="34" charset="0"/>
              <a:buChar char="5"/>
            </a:pPr>
            <a:r>
              <a:rPr lang="zh-CN" altLang="en-US" sz="1400" dirty="0">
                <a:solidFill>
                  <a:srgbClr val="000000"/>
                </a:solidFill>
                <a:latin typeface="Times New Roman" panose="02020603050405020304" pitchFamily="18" charset="0"/>
              </a:rPr>
              <a:t>、</a:t>
            </a:r>
            <a:r>
              <a:rPr lang="en-US" altLang="zh-CN" sz="1400" dirty="0">
                <a:solidFill>
                  <a:srgbClr val="000000"/>
                </a:solidFill>
                <a:latin typeface="Times New Roman" panose="02020603050405020304" pitchFamily="18" charset="0"/>
              </a:rPr>
              <a:t>Worker</a:t>
            </a:r>
            <a:r>
              <a:rPr lang="zh-CN" altLang="en-US" sz="1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通过</a:t>
            </a:r>
            <a:r>
              <a:rPr lang="en-US" altLang="zh-CN" sz="1400" dirty="0" err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RpcEnv</a:t>
            </a:r>
            <a:r>
              <a:rPr lang="zh-CN" altLang="en-US" sz="1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对，建立到</a:t>
            </a:r>
            <a:r>
              <a:rPr lang="en-US" altLang="zh-CN" sz="14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Master</a:t>
            </a:r>
            <a:r>
              <a:rPr lang="zh-CN" altLang="en-US" sz="1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的连接，获取到一个</a:t>
            </a:r>
            <a:r>
              <a:rPr lang="en-US" altLang="zh-CN" sz="1400" dirty="0" err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RpcEndpointRef</a:t>
            </a:r>
            <a:r>
              <a:rPr lang="zh-CN" altLang="en-US" sz="1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对象，通过该对象可以与</a:t>
            </a:r>
            <a:r>
              <a:rPr lang="en-US" altLang="zh-CN" sz="14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Master</a:t>
            </a:r>
            <a:r>
              <a:rPr lang="zh-CN" altLang="en-US" sz="1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通信</a:t>
            </a:r>
            <a:endParaRPr lang="zh-CN" altLang="en-US" sz="1400" dirty="0">
              <a:solidFill>
                <a:srgbClr val="000000"/>
              </a:solidFill>
              <a:latin typeface="Verdana" panose="020B0604030504040204" pitchFamily="34" charset="0"/>
              <a:ea typeface="宋体" panose="02010600030101010101" pitchFamily="2" charset="-122"/>
            </a:endParaRPr>
          </a:p>
          <a:p>
            <a:pPr>
              <a:buFont typeface="Verdana" panose="020B0604030504040204" pitchFamily="34" charset="0"/>
              <a:buChar char="6"/>
            </a:pPr>
            <a:r>
              <a:rPr lang="zh-CN" altLang="en-US" sz="1400" dirty="0">
                <a:solidFill>
                  <a:srgbClr val="000000"/>
                </a:solidFill>
                <a:latin typeface="Times New Roman" panose="02020603050405020304" pitchFamily="18" charset="0"/>
              </a:rPr>
              <a:t>、</a:t>
            </a:r>
            <a:r>
              <a:rPr lang="en-US" altLang="zh-CN" sz="1400" dirty="0">
                <a:solidFill>
                  <a:srgbClr val="000000"/>
                </a:solidFill>
                <a:latin typeface="Times New Roman" panose="02020603050405020304" pitchFamily="18" charset="0"/>
              </a:rPr>
              <a:t>Worker</a:t>
            </a:r>
            <a:r>
              <a:rPr lang="zh-CN" altLang="en-US" sz="1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向</a:t>
            </a:r>
            <a:r>
              <a:rPr lang="en-US" altLang="zh-CN" sz="14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Master</a:t>
            </a:r>
            <a:r>
              <a:rPr lang="zh-CN" altLang="en-US" sz="1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注册，注册内容包括主机名、端口、</a:t>
            </a:r>
            <a:r>
              <a:rPr lang="en-US" altLang="zh-CN" sz="14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CPU Core</a:t>
            </a:r>
            <a:r>
              <a:rPr lang="zh-CN" altLang="en-US" sz="1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数量、内存数量</a:t>
            </a:r>
            <a:endParaRPr lang="zh-CN" altLang="en-US" sz="1400" dirty="0">
              <a:solidFill>
                <a:srgbClr val="000000"/>
              </a:solidFill>
              <a:latin typeface="Verdana" panose="020B0604030504040204" pitchFamily="34" charset="0"/>
              <a:ea typeface="宋体" panose="02010600030101010101" pitchFamily="2" charset="-122"/>
            </a:endParaRPr>
          </a:p>
          <a:p>
            <a:pPr>
              <a:buFont typeface="Verdana" panose="020B0604030504040204" pitchFamily="34" charset="0"/>
              <a:buChar char="7"/>
            </a:pPr>
            <a:r>
              <a:rPr lang="zh-CN" altLang="en-US" sz="1400" dirty="0">
                <a:solidFill>
                  <a:srgbClr val="000000"/>
                </a:solidFill>
                <a:latin typeface="Times New Roman" panose="02020603050405020304" pitchFamily="18" charset="0"/>
              </a:rPr>
              <a:t>、</a:t>
            </a:r>
            <a:r>
              <a:rPr lang="en-US" altLang="zh-CN" sz="1400" dirty="0">
                <a:solidFill>
                  <a:srgbClr val="000000"/>
                </a:solidFill>
                <a:latin typeface="Times New Roman" panose="02020603050405020304" pitchFamily="18" charset="0"/>
              </a:rPr>
              <a:t>Master</a:t>
            </a:r>
            <a:r>
              <a:rPr lang="zh-CN" altLang="en-US" sz="1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接收到</a:t>
            </a:r>
            <a:r>
              <a:rPr lang="en-US" altLang="zh-CN" sz="14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Worker</a:t>
            </a:r>
            <a:r>
              <a:rPr lang="zh-CN" altLang="en-US" sz="1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的注册，将注册信息维护在内存中的</a:t>
            </a:r>
            <a:r>
              <a:rPr lang="en-US" altLang="zh-CN" sz="14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Table</a:t>
            </a:r>
            <a:r>
              <a:rPr lang="zh-CN" altLang="en-US" sz="1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中，其中还包含了一个到</a:t>
            </a:r>
            <a:r>
              <a:rPr lang="en-US" altLang="zh-CN" sz="14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Worker</a:t>
            </a:r>
            <a:r>
              <a:rPr lang="zh-CN" altLang="en-US" sz="1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的</a:t>
            </a:r>
            <a:r>
              <a:rPr lang="en-US" altLang="zh-CN" sz="1400" dirty="0" err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RpcEndpointRef</a:t>
            </a:r>
            <a:r>
              <a:rPr lang="zh-CN" altLang="en-US" sz="1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对象引用</a:t>
            </a:r>
            <a:endParaRPr lang="zh-CN" altLang="en-US" sz="1400" dirty="0">
              <a:solidFill>
                <a:srgbClr val="000000"/>
              </a:solidFill>
              <a:latin typeface="Verdana" panose="020B0604030504040204" pitchFamily="34" charset="0"/>
              <a:ea typeface="宋体" panose="02010600030101010101" pitchFamily="2" charset="-122"/>
            </a:endParaRPr>
          </a:p>
          <a:p>
            <a:pPr>
              <a:buFont typeface="Verdana" panose="020B0604030504040204" pitchFamily="34" charset="0"/>
              <a:buChar char="8"/>
            </a:pPr>
            <a:r>
              <a:rPr lang="zh-CN" altLang="en-US" sz="1400" dirty="0">
                <a:solidFill>
                  <a:srgbClr val="000000"/>
                </a:solidFill>
                <a:latin typeface="Times New Roman" panose="02020603050405020304" pitchFamily="18" charset="0"/>
              </a:rPr>
              <a:t>、</a:t>
            </a:r>
            <a:r>
              <a:rPr lang="en-US" altLang="zh-CN" sz="1400" dirty="0">
                <a:solidFill>
                  <a:srgbClr val="000000"/>
                </a:solidFill>
                <a:latin typeface="Times New Roman" panose="02020603050405020304" pitchFamily="18" charset="0"/>
              </a:rPr>
              <a:t>Master</a:t>
            </a:r>
            <a:r>
              <a:rPr lang="zh-CN" altLang="en-US" sz="1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回复</a:t>
            </a:r>
            <a:r>
              <a:rPr lang="en-US" altLang="zh-CN" sz="14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Worker</a:t>
            </a:r>
            <a:r>
              <a:rPr lang="zh-CN" altLang="en-US" sz="1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已经接收到注册，告知</a:t>
            </a:r>
            <a:r>
              <a:rPr lang="en-US" altLang="zh-CN" sz="14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Worker</a:t>
            </a:r>
            <a:r>
              <a:rPr lang="zh-CN" altLang="en-US" sz="1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已经注册成功</a:t>
            </a:r>
            <a:endParaRPr lang="zh-CN" altLang="en-US" sz="1400" dirty="0">
              <a:solidFill>
                <a:srgbClr val="000000"/>
              </a:solidFill>
              <a:latin typeface="Verdana" panose="020B0604030504040204" pitchFamily="34" charset="0"/>
              <a:ea typeface="宋体" panose="02010600030101010101" pitchFamily="2" charset="-122"/>
            </a:endParaRPr>
          </a:p>
          <a:p>
            <a:pPr>
              <a:buFont typeface="Verdana" panose="020B0604030504040204" pitchFamily="34" charset="0"/>
              <a:buChar char="9"/>
            </a:pPr>
            <a:r>
              <a:rPr lang="zh-CN" altLang="en-US" sz="1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、此时如果有用户提交</a:t>
            </a:r>
            <a:r>
              <a:rPr lang="en-US" altLang="zh-CN" sz="14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Spark</a:t>
            </a:r>
            <a:r>
              <a:rPr lang="zh-CN" altLang="en-US" sz="1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程序，</a:t>
            </a:r>
            <a:r>
              <a:rPr lang="en-US" altLang="zh-CN" sz="14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Master</a:t>
            </a:r>
            <a:r>
              <a:rPr lang="zh-CN" altLang="en-US" sz="1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需要协调启动</a:t>
            </a:r>
            <a:r>
              <a:rPr lang="en-US" altLang="zh-CN" sz="14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Driver</a:t>
            </a:r>
            <a:r>
              <a:rPr lang="zh-CN" altLang="en-US" sz="1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；而</a:t>
            </a:r>
            <a:r>
              <a:rPr lang="en-US" altLang="zh-CN" sz="14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Worker</a:t>
            </a:r>
            <a:r>
              <a:rPr lang="zh-CN" altLang="en-US" sz="1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端收到成功注册响应后，开始周期性向</a:t>
            </a:r>
            <a:r>
              <a:rPr lang="en-US" altLang="zh-CN" sz="14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Master</a:t>
            </a:r>
            <a:r>
              <a:rPr lang="zh-CN" altLang="en-US" sz="1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发送心跳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521394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utoUpdateAnimBg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1776480" y="742525"/>
            <a:ext cx="5386625" cy="504056"/>
          </a:xfrm>
        </p:spPr>
        <p:txBody>
          <a:bodyPr>
            <a:normAutofit fontScale="90000"/>
          </a:bodyPr>
          <a:lstStyle/>
          <a:p>
            <a:r>
              <a:rPr lang="en-US" altLang="zh-CN" b="1" dirty="0">
                <a:latin typeface="+mn-lt"/>
                <a:ea typeface="宋体" pitchFamily="2" charset="-122"/>
                <a:cs typeface="Times New Roman" pitchFamily="18" charset="0"/>
              </a:rPr>
              <a:t>SPARK</a:t>
            </a:r>
            <a:r>
              <a:rPr lang="zh-CN" altLang="en-US" b="1" dirty="0">
                <a:latin typeface="+mn-lt"/>
                <a:ea typeface="宋体" pitchFamily="2" charset="-122"/>
                <a:cs typeface="Times New Roman" pitchFamily="18" charset="0"/>
              </a:rPr>
              <a:t>的交互流程 </a:t>
            </a:r>
            <a:r>
              <a:rPr lang="en-US" altLang="zh-CN" b="1" dirty="0">
                <a:latin typeface="+mn-lt"/>
                <a:ea typeface="宋体" pitchFamily="2" charset="-122"/>
                <a:cs typeface="Times New Roman" pitchFamily="18" charset="0"/>
              </a:rPr>
              <a:t>– </a:t>
            </a:r>
            <a:r>
              <a:rPr lang="zh-CN" altLang="en-US" b="1" dirty="0">
                <a:latin typeface="+mn-lt"/>
                <a:ea typeface="宋体" pitchFamily="2" charset="-122"/>
                <a:cs typeface="Times New Roman" pitchFamily="18" charset="0"/>
              </a:rPr>
              <a:t>应用提交</a:t>
            </a:r>
          </a:p>
        </p:txBody>
      </p:sp>
      <p:pic>
        <p:nvPicPr>
          <p:cNvPr id="16" name="图片 15" descr="http://www.uml.org.cn/bigdata/images/201701110509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246581"/>
            <a:ext cx="7416824" cy="469366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矩形 1"/>
          <p:cNvSpPr/>
          <p:nvPr/>
        </p:nvSpPr>
        <p:spPr>
          <a:xfrm>
            <a:off x="107504" y="5949280"/>
            <a:ext cx="892848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Verdana" panose="020B0604030504040204" pitchFamily="34" charset="0"/>
              </a:rPr>
              <a:t>【</a:t>
            </a:r>
            <a:r>
              <a:rPr lang="zh-CN" altLang="en-US" dirty="0">
                <a:latin typeface="Verdana" panose="020B0604030504040204" pitchFamily="34" charset="0"/>
              </a:rPr>
              <a:t>橙色</a:t>
            </a:r>
            <a:r>
              <a:rPr lang="en-US" altLang="zh-CN" dirty="0">
                <a:latin typeface="Verdana" panose="020B0604030504040204" pitchFamily="34" charset="0"/>
              </a:rPr>
              <a:t>:</a:t>
            </a:r>
            <a:r>
              <a:rPr lang="zh-CN" altLang="en-US" dirty="0">
                <a:latin typeface="Verdana" panose="020B0604030504040204" pitchFamily="34" charset="0"/>
              </a:rPr>
              <a:t>应用提交</a:t>
            </a:r>
            <a:r>
              <a:rPr lang="en-US" altLang="zh-CN" dirty="0">
                <a:latin typeface="Verdana" panose="020B0604030504040204" pitchFamily="34" charset="0"/>
              </a:rPr>
              <a:t>】--》【</a:t>
            </a:r>
            <a:r>
              <a:rPr lang="zh-CN" altLang="en-US" dirty="0">
                <a:latin typeface="Verdana" panose="020B0604030504040204" pitchFamily="34" charset="0"/>
              </a:rPr>
              <a:t>紫色</a:t>
            </a:r>
            <a:r>
              <a:rPr lang="en-US" altLang="zh-CN" dirty="0">
                <a:latin typeface="Verdana" panose="020B0604030504040204" pitchFamily="34" charset="0"/>
              </a:rPr>
              <a:t>:</a:t>
            </a:r>
            <a:r>
              <a:rPr lang="zh-CN" altLang="en-US" dirty="0">
                <a:latin typeface="Verdana" panose="020B0604030504040204" pitchFamily="34" charset="0"/>
              </a:rPr>
              <a:t>启动</a:t>
            </a:r>
            <a:r>
              <a:rPr lang="en-US" altLang="zh-CN" dirty="0">
                <a:latin typeface="Verdana" panose="020B0604030504040204" pitchFamily="34" charset="0"/>
              </a:rPr>
              <a:t>Driver</a:t>
            </a:r>
            <a:r>
              <a:rPr lang="zh-CN" altLang="en-US" dirty="0">
                <a:latin typeface="Verdana" panose="020B0604030504040204" pitchFamily="34" charset="0"/>
              </a:rPr>
              <a:t>进程</a:t>
            </a:r>
            <a:r>
              <a:rPr lang="en-US" altLang="zh-CN" dirty="0">
                <a:latin typeface="Verdana" panose="020B0604030504040204" pitchFamily="34" charset="0"/>
              </a:rPr>
              <a:t>】--》【</a:t>
            </a:r>
            <a:r>
              <a:rPr lang="zh-CN" altLang="en-US" dirty="0">
                <a:latin typeface="Verdana" panose="020B0604030504040204" pitchFamily="34" charset="0"/>
              </a:rPr>
              <a:t>红色</a:t>
            </a:r>
            <a:r>
              <a:rPr lang="en-US" altLang="zh-CN" dirty="0">
                <a:latin typeface="Verdana" panose="020B0604030504040204" pitchFamily="34" charset="0"/>
              </a:rPr>
              <a:t>:</a:t>
            </a:r>
            <a:r>
              <a:rPr lang="zh-CN" altLang="en-US" dirty="0">
                <a:latin typeface="Verdana" panose="020B0604030504040204" pitchFamily="34" charset="0"/>
              </a:rPr>
              <a:t>注册</a:t>
            </a:r>
            <a:r>
              <a:rPr lang="en-US" altLang="zh-CN" dirty="0">
                <a:latin typeface="Verdana" panose="020B0604030504040204" pitchFamily="34" charset="0"/>
              </a:rPr>
              <a:t>Application】--》【</a:t>
            </a:r>
            <a:r>
              <a:rPr lang="zh-CN" altLang="en-US" dirty="0">
                <a:latin typeface="Verdana" panose="020B0604030504040204" pitchFamily="34" charset="0"/>
              </a:rPr>
              <a:t>蓝色</a:t>
            </a:r>
            <a:r>
              <a:rPr lang="en-US" altLang="zh-CN" dirty="0">
                <a:latin typeface="Verdana" panose="020B0604030504040204" pitchFamily="34" charset="0"/>
              </a:rPr>
              <a:t>:</a:t>
            </a:r>
            <a:r>
              <a:rPr lang="zh-CN" altLang="en-US" dirty="0">
                <a:latin typeface="Verdana" panose="020B0604030504040204" pitchFamily="34" charset="0"/>
              </a:rPr>
              <a:t>启动</a:t>
            </a:r>
            <a:r>
              <a:rPr lang="en-US" altLang="zh-CN" dirty="0">
                <a:latin typeface="Verdana" panose="020B0604030504040204" pitchFamily="34" charset="0"/>
              </a:rPr>
              <a:t>Executor</a:t>
            </a:r>
            <a:r>
              <a:rPr lang="zh-CN" altLang="en-US" dirty="0">
                <a:latin typeface="Verdana" panose="020B0604030504040204" pitchFamily="34" charset="0"/>
              </a:rPr>
              <a:t>进程</a:t>
            </a:r>
            <a:r>
              <a:rPr lang="en-US" altLang="zh-CN" dirty="0">
                <a:latin typeface="Verdana" panose="020B0604030504040204" pitchFamily="34" charset="0"/>
              </a:rPr>
              <a:t>】--》【</a:t>
            </a:r>
            <a:r>
              <a:rPr lang="zh-CN" altLang="en-US" dirty="0">
                <a:latin typeface="Verdana" panose="020B0604030504040204" pitchFamily="34" charset="0"/>
              </a:rPr>
              <a:t>粉色</a:t>
            </a:r>
            <a:r>
              <a:rPr lang="en-US" altLang="zh-CN" dirty="0">
                <a:latin typeface="Verdana" panose="020B0604030504040204" pitchFamily="34" charset="0"/>
              </a:rPr>
              <a:t>:</a:t>
            </a:r>
            <a:r>
              <a:rPr lang="zh-CN" altLang="en-US" dirty="0">
                <a:latin typeface="Verdana" panose="020B0604030504040204" pitchFamily="34" charset="0"/>
              </a:rPr>
              <a:t>启动</a:t>
            </a:r>
            <a:r>
              <a:rPr lang="en-US" altLang="zh-CN" dirty="0">
                <a:latin typeface="Verdana" panose="020B0604030504040204" pitchFamily="34" charset="0"/>
              </a:rPr>
              <a:t>Task</a:t>
            </a:r>
            <a:r>
              <a:rPr lang="zh-CN" altLang="en-US" dirty="0">
                <a:latin typeface="Verdana" panose="020B0604030504040204" pitchFamily="34" charset="0"/>
              </a:rPr>
              <a:t>执行</a:t>
            </a:r>
            <a:r>
              <a:rPr lang="en-US" altLang="zh-CN" dirty="0">
                <a:latin typeface="Verdana" panose="020B0604030504040204" pitchFamily="34" charset="0"/>
              </a:rPr>
              <a:t>】--》【</a:t>
            </a:r>
            <a:r>
              <a:rPr lang="zh-CN" altLang="en-US" dirty="0">
                <a:latin typeface="Verdana" panose="020B0604030504040204" pitchFamily="34" charset="0"/>
              </a:rPr>
              <a:t>绿色</a:t>
            </a:r>
            <a:r>
              <a:rPr lang="en-US" altLang="zh-CN" dirty="0">
                <a:latin typeface="Verdana" panose="020B0604030504040204" pitchFamily="34" charset="0"/>
              </a:rPr>
              <a:t>:Task</a:t>
            </a:r>
            <a:r>
              <a:rPr lang="zh-CN" altLang="en-US" dirty="0">
                <a:latin typeface="Verdana" panose="020B0604030504040204" pitchFamily="34" charset="0"/>
              </a:rPr>
              <a:t>运行完成</a:t>
            </a:r>
            <a:r>
              <a:rPr lang="en-US" altLang="zh-CN" dirty="0">
                <a:latin typeface="Verdana" panose="020B0604030504040204" pitchFamily="34" charset="0"/>
              </a:rPr>
              <a:t>】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68286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utoUpdateAnimBg="0"/>
    </p:bldLst>
  </p:timing>
</p:sld>
</file>

<file path=ppt/theme/theme1.xml><?xml version="1.0" encoding="utf-8"?>
<a:theme xmlns:a="http://schemas.openxmlformats.org/drawingml/2006/main" name="PPT模板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3">
      <a:majorFont>
        <a:latin typeface="Calibri"/>
        <a:ea typeface="Arial Unicode MS"/>
        <a:cs typeface=""/>
      </a:majorFont>
      <a:minorFont>
        <a:latin typeface="Calibri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 w="28575">
          <a:solidFill>
            <a:srgbClr val="C00000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PPT模板</Template>
  <TotalTime>8247</TotalTime>
  <Words>2702</Words>
  <Application>Microsoft Office PowerPoint</Application>
  <PresentationFormat>全屏显示(4:3)</PresentationFormat>
  <Paragraphs>162</Paragraphs>
  <Slides>35</Slides>
  <Notes>0</Notes>
  <HiddenSlides>1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35</vt:i4>
      </vt:variant>
    </vt:vector>
  </HeadingPairs>
  <TitlesOfParts>
    <vt:vector size="44" baseType="lpstr">
      <vt:lpstr>Arial Unicode MS</vt:lpstr>
      <vt:lpstr>楷体</vt:lpstr>
      <vt:lpstr>宋体</vt:lpstr>
      <vt:lpstr>Arial</vt:lpstr>
      <vt:lpstr>Calibri</vt:lpstr>
      <vt:lpstr>Times New Roman</vt:lpstr>
      <vt:lpstr>Verdana</vt:lpstr>
      <vt:lpstr>Wingdings</vt:lpstr>
      <vt:lpstr>PPT模板</vt:lpstr>
      <vt:lpstr>Spark 内核解析</vt:lpstr>
      <vt:lpstr>课程内容</vt:lpstr>
      <vt:lpstr>SPARK的通信架构 – Actor比较 </vt:lpstr>
      <vt:lpstr>SPARK的通信架构 – 端点概览</vt:lpstr>
      <vt:lpstr>SPARK的通信架构 – 类图</vt:lpstr>
      <vt:lpstr>SPARK的通信架构 – 高层视图</vt:lpstr>
      <vt:lpstr>SPARK的脚本</vt:lpstr>
      <vt:lpstr>SPARK的交互流程 – 节点启动</vt:lpstr>
      <vt:lpstr>SPARK的交互流程 – 应用提交</vt:lpstr>
      <vt:lpstr>SPARK的交互流程 – 任务运行</vt:lpstr>
      <vt:lpstr>SPARK的交互流程 – 任务运行</vt:lpstr>
      <vt:lpstr>SPARK的Shuffle过程 - MapReduce</vt:lpstr>
      <vt:lpstr>SPARK的Shuffle过程 – MapReduce(Map)</vt:lpstr>
      <vt:lpstr>SPARK的Shuffle过程 – MapReduce(Reduce)</vt:lpstr>
      <vt:lpstr>SPARK的Shuffle过程 - HashShuffle</vt:lpstr>
      <vt:lpstr>SPARK的Shuffle过程 – HashShuffle改进</vt:lpstr>
      <vt:lpstr>SPARK的Shuffle过程 - SortShuffle</vt:lpstr>
      <vt:lpstr>SPARK的Shuffle过程 - SortShuffle</vt:lpstr>
      <vt:lpstr>SPARK的内存管理 – 高层视图</vt:lpstr>
      <vt:lpstr>SPARK的内存管理 – 堆内内存（静态）</vt:lpstr>
      <vt:lpstr>SPARK的内存管理 – 堆内内存（统一）</vt:lpstr>
      <vt:lpstr>SPARK的内存管理 – 堆外内存（静态）</vt:lpstr>
      <vt:lpstr>SPARK的内存管理 – 堆外内存（统一）</vt:lpstr>
      <vt:lpstr>SPARK的内存管理 – 动态占用机制</vt:lpstr>
      <vt:lpstr>SPARK的内存管理 – 内存管理接口</vt:lpstr>
      <vt:lpstr>SPARK的内存管理 – RDD缓存</vt:lpstr>
      <vt:lpstr>SPARK的部署模式</vt:lpstr>
      <vt:lpstr>SPARK的部署模式 - Standalone</vt:lpstr>
      <vt:lpstr>SPARK的部署模式 - Standalone</vt:lpstr>
      <vt:lpstr>SPARK的部署模式 - Yarn</vt:lpstr>
      <vt:lpstr>SPARK的部署模式 – Executor异常退出</vt:lpstr>
      <vt:lpstr>SPARK的部署模式 – Master异常退出</vt:lpstr>
      <vt:lpstr>SPARK的部署模式 – Worker异常退出</vt:lpstr>
      <vt:lpstr>PowerPoint 演示文稿</vt:lpstr>
      <vt:lpstr>SPARK的Shuffle过程对比</vt:lpstr>
    </vt:vector>
  </TitlesOfParts>
  <Company>WwW.YlmF.CoM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dc:creator>petrelsky5</dc:creator>
  <cp:lastModifiedBy>武玉飞</cp:lastModifiedBy>
  <cp:revision>672</cp:revision>
  <dcterms:created xsi:type="dcterms:W3CDTF">2012-08-05T14:09:30Z</dcterms:created>
  <dcterms:modified xsi:type="dcterms:W3CDTF">2018-03-31T07:56:29Z</dcterms:modified>
</cp:coreProperties>
</file>